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notesMasterIdLst>
    <p:notesMasterId r:id="rId12"/>
  </p:notesMasterIdLst>
  <p:sldIdLst>
    <p:sldId id="256" r:id="rId3"/>
    <p:sldId id="277" r:id="rId4"/>
    <p:sldId id="279" r:id="rId5"/>
    <p:sldId id="280" r:id="rId6"/>
    <p:sldId id="272" r:id="rId7"/>
    <p:sldId id="274" r:id="rId8"/>
    <p:sldId id="281" r:id="rId9"/>
    <p:sldId id="282" r:id="rId10"/>
    <p:sldId id="283" r:id="rId11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FF"/>
    <a:srgbClr val="2F6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50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.renaud\Desktop\Donn&#233;es%20CO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.renaud\Desktop\Donn&#233;es%20CO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.renaud\Desktop\Donn&#233;es%20C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Répartition géographique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13555677850505693"/>
                  <c:y val="-0.296296466554695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Feuil3!$G$23:$G$24</c:f>
              <c:strCache>
                <c:ptCount val="2"/>
                <c:pt idx="0">
                  <c:v>INTERNATIONAL*</c:v>
                </c:pt>
                <c:pt idx="1">
                  <c:v>METROPOLE</c:v>
                </c:pt>
              </c:strCache>
            </c:strRef>
          </c:cat>
          <c:val>
            <c:numRef>
              <c:f>Feuil3!$H$23:$H$24</c:f>
              <c:numCache>
                <c:formatCode>General</c:formatCode>
                <c:ptCount val="2"/>
                <c:pt idx="0">
                  <c:v>598</c:v>
                </c:pt>
                <c:pt idx="1">
                  <c:v>7514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Typologie financeurs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0.13429599472769785"/>
                  <c:y val="-0.341665773582347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Feuil3!$G$40:$G$41</c:f>
              <c:strCache>
                <c:ptCount val="2"/>
                <c:pt idx="0">
                  <c:v>MARCHÉS</c:v>
                </c:pt>
                <c:pt idx="1">
                  <c:v>ETABLISSEMENTS</c:v>
                </c:pt>
              </c:strCache>
            </c:strRef>
          </c:cat>
          <c:val>
            <c:numRef>
              <c:f>Feuil3!$H$40:$H$41</c:f>
              <c:numCache>
                <c:formatCode>General</c:formatCode>
                <c:ptCount val="2"/>
                <c:pt idx="0">
                  <c:v>693</c:v>
                </c:pt>
                <c:pt idx="1">
                  <c:v>7419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Typologie</a:t>
            </a:r>
            <a:r>
              <a:rPr lang="fr-FR" baseline="0"/>
              <a:t> abonnés</a:t>
            </a:r>
            <a:endParaRPr lang="fr-FR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300"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Feuil3!$G$4:$G$6</c:f>
              <c:strCache>
                <c:ptCount val="3"/>
                <c:pt idx="0">
                  <c:v>COLLEGE</c:v>
                </c:pt>
                <c:pt idx="1">
                  <c:v>LYCEE</c:v>
                </c:pt>
                <c:pt idx="2">
                  <c:v>AUTRE*</c:v>
                </c:pt>
              </c:strCache>
            </c:strRef>
          </c:cat>
          <c:val>
            <c:numRef>
              <c:f>Feuil3!$H$4:$H$6</c:f>
              <c:numCache>
                <c:formatCode>General</c:formatCode>
                <c:ptCount val="3"/>
                <c:pt idx="0">
                  <c:v>4744</c:v>
                </c:pt>
                <c:pt idx="1">
                  <c:v>3195</c:v>
                </c:pt>
                <c:pt idx="2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FA03-C731-4EEC-BFA3-88DC3B907EA0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6A2A5-0232-4A1A-8BF3-3A1D3F7FCD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3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6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6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2A5-0232-4A1A-8BF3-3A1D3F7FCD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247" y="1725322"/>
            <a:ext cx="7772400" cy="14700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247" y="336066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39047" y="6341793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33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2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2306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2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425087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4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55461"/>
            <a:ext cx="2057400" cy="5370702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6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828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466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7200" y="236298"/>
            <a:ext cx="7403191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189472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88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37506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198" y="1729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8198" y="2297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9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260872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922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59459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945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9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59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1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8247" y="1587562"/>
            <a:ext cx="8629326" cy="1368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8247" y="6340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fld id="{6214B9DD-6E10-2C41-87E6-F932BCCDEFFD}" type="datetimeFigureOut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313714" y="65363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1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Menlo Bold"/>
          <a:ea typeface="+mj-ea"/>
          <a:cs typeface="Menl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all">
          <a:solidFill>
            <a:schemeClr val="bg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N_POWER_TETIERE_02_ver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136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F6165"/>
                </a:solidFill>
              </a:defRPr>
            </a:lvl1pPr>
          </a:lstStyle>
          <a:p>
            <a:fld id="{7E1C99A8-B61B-AB4F-A715-9B020545987A}" type="datetimeFigureOut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F6165"/>
                </a:solidFill>
              </a:defRPr>
            </a:lvl1pPr>
          </a:lstStyle>
          <a:p>
            <a:endParaRPr lang="fr-FR" dirty="0" smtClean="0">
              <a:latin typeface="Menlo Regular"/>
              <a:cs typeface="Menlo Regular"/>
            </a:endParaRPr>
          </a:p>
          <a:p>
            <a:r>
              <a:rPr lang="fr-FR" dirty="0" err="1" smtClean="0">
                <a:latin typeface="Menlo Regular"/>
                <a:cs typeface="Menlo Regular"/>
              </a:rPr>
              <a:t>reseau-canope.fr</a:t>
            </a:r>
            <a:endParaRPr lang="fr-FR" dirty="0" smtClean="0">
              <a:latin typeface="Menlo Regular"/>
              <a:cs typeface="Menlo Regular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1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solidFill>
            <a:srgbClr val="2F6165"/>
          </a:solidFill>
          <a:latin typeface="Menlo Bold"/>
          <a:ea typeface="+mj-ea"/>
          <a:cs typeface="Menl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i="0" kern="1200" cap="all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F6165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F6165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F6165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F6165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247" y="1725322"/>
            <a:ext cx="860942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POINT D’INFORMATION</a:t>
            </a:r>
            <a:br>
              <a:rPr lang="fr-FR" dirty="0" smtClean="0"/>
            </a:br>
            <a:r>
              <a:rPr lang="fr-FR" sz="3100" dirty="0" smtClean="0"/>
              <a:t>nouvelle version du portail documentaire E-</a:t>
            </a:r>
            <a:r>
              <a:rPr lang="fr-FR" sz="3100" dirty="0" err="1" smtClean="0"/>
              <a:t>sidoc</a:t>
            </a: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247" y="4236962"/>
            <a:ext cx="6400800" cy="1752600"/>
          </a:xfrm>
        </p:spPr>
        <p:txBody>
          <a:bodyPr/>
          <a:lstStyle/>
          <a:p>
            <a:r>
              <a:rPr lang="fr-FR" smtClean="0"/>
              <a:t>Réunion </a:t>
            </a:r>
            <a:br>
              <a:rPr lang="fr-FR" smtClean="0"/>
            </a:br>
            <a:r>
              <a:rPr lang="fr-FR" smtClean="0"/>
              <a:t>coordinateurs </a:t>
            </a:r>
            <a:r>
              <a:rPr lang="fr-FR" dirty="0" smtClean="0"/>
              <a:t>territoriaux de politique documentaire</a:t>
            </a:r>
          </a:p>
          <a:p>
            <a:r>
              <a:rPr lang="fr-FR" dirty="0" smtClean="0"/>
              <a:t>16/10/2019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État des lieux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65005" y="1584251"/>
            <a:ext cx="7060017" cy="3801139"/>
          </a:xfrm>
        </p:spPr>
        <p:txBody>
          <a:bodyPr>
            <a:normAutofit lnSpcReduction="10000"/>
          </a:bodyPr>
          <a:lstStyle/>
          <a:p>
            <a:r>
              <a:rPr lang="fr-FR" sz="1800" b="0" cap="none" dirty="0" smtClean="0">
                <a:sym typeface="Wingdings"/>
              </a:rPr>
              <a:t>DONNÉES D’ACTIVITÉ EN 2018 DE LA PLATEFORME DES PORTAILS</a:t>
            </a:r>
          </a:p>
          <a:p>
            <a:endParaRPr lang="fr-FR" sz="1800" b="0" cap="none" dirty="0" smtClean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cap="none" dirty="0"/>
              <a:t>8 122 portails hébergés au 31/12/2018 (lancement du service en 2010) dont 98 portails d’ateliers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0" cap="none" dirty="0"/>
              <a:t>120 millions de données gérées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0" cap="none" dirty="0"/>
              <a:t>4 millions de </a:t>
            </a:r>
            <a:r>
              <a:rPr lang="fr-FR" sz="1800" b="0" cap="none" dirty="0" smtClean="0"/>
              <a:t>données et de transactions </a:t>
            </a:r>
            <a:r>
              <a:rPr lang="fr-FR" sz="1800" b="0" cap="none" dirty="0"/>
              <a:t>gérées quotidiennement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0" cap="none" dirty="0"/>
              <a:t>5,2 millions de comptes utilisateurs (élèves et enseignants)</a:t>
            </a:r>
          </a:p>
          <a:p>
            <a:endParaRPr lang="fr-FR" sz="1800" b="0" cap="none" dirty="0" smtClean="0"/>
          </a:p>
          <a:p>
            <a:endParaRPr lang="fr-FR" sz="1800" b="0" cap="none" dirty="0" smtClean="0">
              <a:sym typeface="Wingdings"/>
            </a:endParaRPr>
          </a:p>
          <a:p>
            <a:endParaRPr lang="fr-FR" sz="1800" b="0" cap="none" dirty="0">
              <a:sym typeface="Wingdings"/>
            </a:endParaRPr>
          </a:p>
          <a:p>
            <a:r>
              <a:rPr lang="fr-FR" sz="1800" b="0" cap="none" dirty="0" smtClean="0">
                <a:sym typeface="Wingdings"/>
              </a:rPr>
              <a:t>STATISTIQUES D’USAGE</a:t>
            </a:r>
          </a:p>
          <a:p>
            <a:endParaRPr lang="fr-FR" sz="1800" b="0" cap="none" dirty="0">
              <a:sym typeface="Wingdings"/>
            </a:endParaRPr>
          </a:p>
          <a:p>
            <a:endParaRPr lang="fr-FR" sz="1800" b="0" cap="none" dirty="0"/>
          </a:p>
        </p:txBody>
      </p:sp>
      <p:pic>
        <p:nvPicPr>
          <p:cNvPr id="5" name="Image 4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88" y="5165714"/>
            <a:ext cx="2142439" cy="68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0" y="5097998"/>
            <a:ext cx="2362820" cy="88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41" y="5165714"/>
            <a:ext cx="2724020" cy="7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3" y="4526407"/>
            <a:ext cx="1307426" cy="7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1706692"/>
            <a:ext cx="1082577" cy="71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57200" y="1115683"/>
            <a:ext cx="8322792" cy="5435429"/>
          </a:xfrm>
        </p:spPr>
        <p:txBody>
          <a:bodyPr>
            <a:normAutofit/>
          </a:bodyPr>
          <a:lstStyle/>
          <a:p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r>
              <a:rPr lang="fr-FR" sz="1800" b="0" cap="none" dirty="0" smtClean="0"/>
              <a:t>   </a:t>
            </a:r>
          </a:p>
          <a:p>
            <a:endParaRPr lang="fr-FR" sz="1800" b="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: </a:t>
            </a:r>
            <a:r>
              <a:rPr lang="fr-FR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modÈle</a:t>
            </a:r>
            <a:r>
              <a:rPr lang="fr-FR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Économique</a:t>
            </a:r>
            <a:endParaRPr lang="fr-FR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903" y="230081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</a:t>
            </a:r>
            <a:r>
              <a:rPr lang="fr-FR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sidoc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n’est jamais proposé seul à la vente. L’abonnement comprend également la mise à disposition du logiciel de gestion documentaire BCDI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Tarification en fonction de l’effectif de l’établissement</a:t>
            </a:r>
          </a:p>
          <a:p>
            <a:pPr algn="just"/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    	mini : 120 € </a:t>
            </a:r>
            <a:r>
              <a:rPr lang="fr-F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(collège de moins de 200 élèves – sans hébergement BCDI)</a:t>
            </a:r>
          </a:p>
          <a:p>
            <a:pPr algn="just"/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maxi : 557 € </a:t>
            </a:r>
            <a:r>
              <a:rPr lang="fr-FR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(lycée de plus de 1 500 élèves – avec hébergement BCDI)</a:t>
            </a:r>
            <a:endParaRPr lang="fr-F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Abonnement du 1</a:t>
            </a:r>
            <a:r>
              <a:rPr lang="fr-FR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janvier au 31 décembre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Services inclus dans l’abonnement :</a:t>
            </a:r>
          </a:p>
          <a:p>
            <a:pPr marL="644525" indent="-285750" algn="just">
              <a:buFont typeface="Calibri" panose="020F0502020204030204" pitchFamily="34" charset="0"/>
              <a:buChar char="‐"/>
            </a:pP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hébergement du portail</a:t>
            </a:r>
          </a:p>
          <a:p>
            <a:pPr marL="644525" indent="-285750" algn="just">
              <a:buFont typeface="Calibri" panose="020F0502020204030204" pitchFamily="34" charset="0"/>
              <a:buChar char="‐"/>
            </a:pPr>
            <a:r>
              <a:rPr lang="fr-F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ntégration automatique de la 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à jour annuelle du thésaurus </a:t>
            </a:r>
            <a:r>
              <a:rPr lang="fr-FR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Motbis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(ou </a:t>
            </a:r>
            <a:r>
              <a:rPr lang="fr-FR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Thesagri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644525" indent="-285750" algn="just">
              <a:buFont typeface="Calibri" panose="020F0502020204030204" pitchFamily="34" charset="0"/>
              <a:buChar char="‐"/>
            </a:pPr>
            <a:r>
              <a:rPr lang="fr-F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upport technico-fonctionnel</a:t>
            </a:r>
          </a:p>
          <a:p>
            <a:pPr marL="644525" indent="-285750" algn="just">
              <a:buFont typeface="Calibri" panose="020F0502020204030204" pitchFamily="34" charset="0"/>
              <a:buChar char="‐"/>
            </a:pPr>
            <a:r>
              <a:rPr lang="fr-F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nterconnexion avec ENT ou </a:t>
            </a:r>
            <a:r>
              <a:rPr lang="fr-FR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Pronote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interconnexion avec plus de 40 ressources numériques payantes</a:t>
            </a:r>
          </a:p>
          <a:p>
            <a:pPr marL="644525" indent="-285750" algn="just">
              <a:buFont typeface="Calibri" panose="020F0502020204030204" pitchFamily="34" charset="0"/>
              <a:buChar char="‐"/>
            </a:pPr>
            <a:r>
              <a:rPr lang="fr-F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fr-F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ccompagnement de Réseau </a:t>
            </a:r>
            <a:r>
              <a:rPr lang="fr-FR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Canopé</a:t>
            </a:r>
            <a:endParaRPr lang="fr-FR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23334" y="1155941"/>
            <a:ext cx="8458200" cy="1000274"/>
            <a:chOff x="423334" y="1472798"/>
            <a:chExt cx="8458200" cy="1000274"/>
          </a:xfrm>
        </p:grpSpPr>
        <p:sp>
          <p:nvSpPr>
            <p:cNvPr id="9" name="Rectangle 8"/>
            <p:cNvSpPr/>
            <p:nvPr/>
          </p:nvSpPr>
          <p:spPr>
            <a:xfrm>
              <a:off x="423334" y="1472798"/>
              <a:ext cx="8458200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Commercialisation sous la forme d’un abonnement annuel souscrit par les établissements scolaires ou par leurs financeurs (collectivités territoriales</a:t>
              </a:r>
              <a:r>
                <a:rPr lang="fr-FR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</a:p>
            <a:p>
              <a:pPr algn="just">
                <a:spcBef>
                  <a:spcPts val="600"/>
                </a:spcBef>
              </a:pPr>
              <a:r>
                <a:rPr lang="fr-FR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		nom du produit :</a:t>
              </a:r>
              <a:r>
                <a:rPr lang="fr-FR" dirty="0" smtClean="0"/>
                <a:t>                           et  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159951" y="2140201"/>
              <a:ext cx="2996225" cy="226802"/>
              <a:chOff x="3159951" y="2140201"/>
              <a:chExt cx="2996225" cy="226802"/>
            </a:xfrm>
          </p:grpSpPr>
          <p:pic>
            <p:nvPicPr>
              <p:cNvPr id="10" name="Image 9" descr="C:\Users\christine.renaud\AppData\Local\Microsoft\Windows\Temporary Internet Files\Content.Outlook\02B1GV8N\logo_soldoc+_vert (2)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57"/>
              <a:stretch/>
            </p:blipFill>
            <p:spPr bwMode="auto">
              <a:xfrm>
                <a:off x="3159951" y="2140202"/>
                <a:ext cx="1219202" cy="22680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Image 10" descr="C:\Users\christine.renaud\AppData\Local\Microsoft\Windows\Temporary Internet Files\Content.Outlook\02B1GV8N\logo_soldoc+_vert (2).jp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4354" y="2140201"/>
                <a:ext cx="1381822" cy="226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01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57200" y="1115683"/>
            <a:ext cx="8322792" cy="5435429"/>
          </a:xfrm>
        </p:spPr>
        <p:txBody>
          <a:bodyPr>
            <a:normAutofit/>
          </a:bodyPr>
          <a:lstStyle/>
          <a:p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r>
              <a:rPr lang="fr-FR" sz="1800" b="0" cap="none" dirty="0" smtClean="0"/>
              <a:t>   </a:t>
            </a:r>
          </a:p>
          <a:p>
            <a:endParaRPr lang="fr-FR" sz="1800" b="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: </a:t>
            </a:r>
            <a:r>
              <a:rPr lang="fr-FR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DONNÉES D’ABONNEMENT</a:t>
            </a:r>
            <a:endParaRPr lang="fr-FR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903" y="1378919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8 112 </a:t>
            </a:r>
            <a:r>
              <a:rPr lang="fr-FR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portails déployés en 2018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735519"/>
              </p:ext>
            </p:extLst>
          </p:nvPr>
        </p:nvGraphicFramePr>
        <p:xfrm>
          <a:off x="2328334" y="2788722"/>
          <a:ext cx="3903132" cy="239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96382"/>
              </p:ext>
            </p:extLst>
          </p:nvPr>
        </p:nvGraphicFramePr>
        <p:xfrm>
          <a:off x="5698067" y="3683000"/>
          <a:ext cx="3445933" cy="228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-649756" y="1992715"/>
            <a:ext cx="4123522" cy="2672419"/>
            <a:chOff x="101345" y="2162048"/>
            <a:chExt cx="3844121" cy="2428849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6221449"/>
                </p:ext>
              </p:extLst>
            </p:nvPr>
          </p:nvGraphicFramePr>
          <p:xfrm>
            <a:off x="101345" y="2162048"/>
            <a:ext cx="3844121" cy="2181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>
              <a:off x="1488950" y="4221565"/>
              <a:ext cx="174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 </a:t>
              </a:r>
              <a:r>
                <a:rPr lang="fr-FR" sz="1200" i="1" dirty="0"/>
                <a:t>d</a:t>
              </a:r>
              <a:r>
                <a:rPr lang="fr-FR" sz="1200" i="1" dirty="0" smtClean="0"/>
                <a:t>ont Ateliers</a:t>
              </a:r>
              <a:endParaRPr lang="fr-FR" sz="1200" i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406033" y="4904600"/>
            <a:ext cx="1980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* </a:t>
            </a:r>
            <a:r>
              <a:rPr lang="fr-FR" sz="1200" i="1" dirty="0"/>
              <a:t>d</a:t>
            </a:r>
            <a:r>
              <a:rPr lang="fr-FR" sz="1200" i="1" dirty="0" smtClean="0"/>
              <a:t>ont 226 établissements à l’étranger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6874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643531" y="1041399"/>
            <a:ext cx="5187202" cy="5693079"/>
          </a:xfrm>
        </p:spPr>
        <p:txBody>
          <a:bodyPr>
            <a:normAutofit lnSpcReduction="10000"/>
          </a:bodyPr>
          <a:lstStyle/>
          <a:p>
            <a:endParaRPr lang="fr-FR" sz="1000" b="0" cap="none" dirty="0" smtClean="0"/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Des interfaces web responsive, allégées, </a:t>
            </a:r>
            <a:r>
              <a:rPr lang="fr-FR" sz="1800" dirty="0" smtClean="0">
                <a:solidFill>
                  <a:schemeClr val="tx1"/>
                </a:solidFill>
              </a:rPr>
              <a:t>plus fluides </a:t>
            </a:r>
            <a:r>
              <a:rPr lang="fr-FR" sz="1800" dirty="0">
                <a:solidFill>
                  <a:schemeClr val="tx1"/>
                </a:solidFill>
              </a:rPr>
              <a:t>pour s’adapter aux usages en mobilité des </a:t>
            </a:r>
            <a:r>
              <a:rPr lang="fr-FR" sz="1800" dirty="0" smtClean="0">
                <a:solidFill>
                  <a:schemeClr val="tx1"/>
                </a:solidFill>
              </a:rPr>
              <a:t>élèves</a:t>
            </a:r>
            <a:br>
              <a:rPr lang="fr-FR" sz="1800" dirty="0" smtClean="0">
                <a:solidFill>
                  <a:schemeClr val="tx1"/>
                </a:solidFill>
              </a:rPr>
            </a:br>
            <a:endParaRPr lang="fr-FR" sz="1800" dirty="0" smtClean="0">
              <a:solidFill>
                <a:schemeClr val="tx1"/>
              </a:solidFill>
            </a:endParaRP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Un moteur plus performant, plus intuitif pour :</a:t>
            </a:r>
          </a:p>
          <a:p>
            <a:pPr marL="800100" lvl="3" indent="-342900" algn="l">
              <a:buFont typeface="Arial Unicode MS" panose="020B0604020202020204" pitchFamily="34" charset="-128"/>
              <a:buChar char="⁻"/>
            </a:pPr>
            <a:r>
              <a:rPr lang="fr-FR" sz="1800" dirty="0" smtClean="0">
                <a:solidFill>
                  <a:schemeClr val="tx1"/>
                </a:solidFill>
              </a:rPr>
              <a:t>guider </a:t>
            </a:r>
            <a:r>
              <a:rPr lang="fr-FR" sz="1800" dirty="0">
                <a:solidFill>
                  <a:schemeClr val="tx1"/>
                </a:solidFill>
              </a:rPr>
              <a:t>les élèves dans leur appréhension d’un catalogue documentaire proposant des ressources physiques et numériques </a:t>
            </a:r>
          </a:p>
          <a:p>
            <a:pPr marL="800100" lvl="3" indent="-342900" algn="l">
              <a:buFont typeface="Arial Unicode MS" panose="020B0604020202020204" pitchFamily="34" charset="-128"/>
              <a:buChar char="⁻"/>
            </a:pPr>
            <a:r>
              <a:rPr lang="fr-FR" sz="1800" dirty="0" smtClean="0">
                <a:solidFill>
                  <a:schemeClr val="tx1"/>
                </a:solidFill>
              </a:rPr>
              <a:t>leur </a:t>
            </a:r>
            <a:r>
              <a:rPr lang="fr-FR" sz="1800" dirty="0">
                <a:solidFill>
                  <a:schemeClr val="tx1"/>
                </a:solidFill>
              </a:rPr>
              <a:t>proposer des filtres pertinents pour </a:t>
            </a:r>
            <a:r>
              <a:rPr lang="fr-FR" sz="1800" dirty="0" smtClean="0">
                <a:solidFill>
                  <a:schemeClr val="tx1"/>
                </a:solidFill>
              </a:rPr>
              <a:t>trouver facilement les résultats de recherche attendus</a:t>
            </a:r>
            <a:endParaRPr lang="fr-FR" sz="1800" dirty="0">
              <a:solidFill>
                <a:schemeClr val="tx1"/>
              </a:solidFill>
            </a:endParaRPr>
          </a:p>
          <a:p>
            <a:pPr marL="800100" lvl="3" indent="-342900" algn="l">
              <a:buFont typeface="Arial Unicode MS" panose="020B0604020202020204" pitchFamily="34" charset="-128"/>
              <a:buChar char="⁻"/>
            </a:pPr>
            <a:r>
              <a:rPr lang="fr-FR" sz="1800" dirty="0">
                <a:solidFill>
                  <a:schemeClr val="tx1"/>
                </a:solidFill>
              </a:rPr>
              <a:t>suggérer des envies de lecture notamment par la recommandation d’avis entre pairs </a:t>
            </a:r>
          </a:p>
          <a:p>
            <a:pPr marL="800100" lvl="3" indent="-342900" algn="l">
              <a:buFont typeface="Arial Unicode MS" panose="020B0604020202020204" pitchFamily="34" charset="-128"/>
              <a:buChar char="⁻"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Un espace personnalisé pour susciter des nouveaux parcours utilisateurs et l’utilisation de nouvelles fonctionnalités (rédaction de brouillons d’avis de lecture)</a:t>
            </a:r>
            <a:endParaRPr lang="fr-FR" sz="22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pourquoi une V2 ?</a:t>
            </a:r>
            <a:endParaRPr lang="fr-FR" dirty="0"/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8" y="1489400"/>
            <a:ext cx="1460825" cy="15069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" y="1231313"/>
            <a:ext cx="1911335" cy="8678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7" y="3268134"/>
            <a:ext cx="3132645" cy="15352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07" y="4915154"/>
            <a:ext cx="1116076" cy="18193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0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982351" y="1155941"/>
            <a:ext cx="5767754" cy="543542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cap="none" dirty="0" smtClean="0"/>
              <a:t>Pour </a:t>
            </a:r>
            <a:r>
              <a:rPr lang="fr-FR" sz="1800" b="0" cap="none" dirty="0"/>
              <a:t>les professeurs </a:t>
            </a:r>
            <a:r>
              <a:rPr lang="fr-FR" sz="1800" b="0" cap="none" dirty="0" smtClean="0"/>
              <a:t>documentalistes, </a:t>
            </a:r>
            <a:r>
              <a:rPr lang="fr-FR" sz="1800" b="0" cap="none" dirty="0"/>
              <a:t>u</a:t>
            </a:r>
            <a:r>
              <a:rPr lang="fr-FR" sz="1800" b="0" cap="none" dirty="0" smtClean="0"/>
              <a:t>n backoffice professionnel  de publication et d’administration des contenus :</a:t>
            </a:r>
            <a:endParaRPr lang="fr-FR" sz="1800" b="0" cap="none" dirty="0"/>
          </a:p>
          <a:p>
            <a:pPr marL="742950" lvl="1" indent="-285750" algn="just">
              <a:buFont typeface="Arial Unicode MS" panose="020B0604020202020204" pitchFamily="34" charset="-128"/>
              <a:buChar char="⁻"/>
            </a:pPr>
            <a:r>
              <a:rPr lang="fr-FR" sz="1800" dirty="0">
                <a:solidFill>
                  <a:schemeClr val="tx1"/>
                </a:solidFill>
              </a:rPr>
              <a:t>De nouvelles possibilités de publication et de réorganisation de l’arborescence du portail</a:t>
            </a:r>
          </a:p>
          <a:p>
            <a:pPr marL="742950" lvl="1" indent="-285750" algn="just">
              <a:buFont typeface="Arial Unicode MS" panose="020B0604020202020204" pitchFamily="34" charset="-128"/>
              <a:buChar char="⁻"/>
            </a:pPr>
            <a:r>
              <a:rPr lang="fr-FR" sz="1800" dirty="0">
                <a:solidFill>
                  <a:schemeClr val="tx1"/>
                </a:solidFill>
              </a:rPr>
              <a:t>Des fonctions de </a:t>
            </a:r>
            <a:r>
              <a:rPr lang="fr-FR" sz="1800" dirty="0" smtClean="0">
                <a:solidFill>
                  <a:schemeClr val="tx1"/>
                </a:solidFill>
              </a:rPr>
              <a:t>personnalisation des interfaces publiques tout en gardant la logique d’un portail « clé en main »</a:t>
            </a:r>
            <a:endParaRPr lang="fr-F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 Unicode MS" panose="020B0604020202020204" pitchFamily="34" charset="-128"/>
              <a:buChar char="⁻"/>
            </a:pPr>
            <a:r>
              <a:rPr lang="fr-FR" sz="1800" dirty="0">
                <a:solidFill>
                  <a:schemeClr val="tx1"/>
                </a:solidFill>
              </a:rPr>
              <a:t>Un véritable </a:t>
            </a:r>
            <a:r>
              <a:rPr lang="fr-FR" sz="1800" dirty="0" smtClean="0">
                <a:solidFill>
                  <a:schemeClr val="tx1"/>
                </a:solidFill>
              </a:rPr>
              <a:t>espace </a:t>
            </a:r>
            <a:r>
              <a:rPr lang="fr-FR" sz="1800" dirty="0">
                <a:solidFill>
                  <a:schemeClr val="tx1"/>
                </a:solidFill>
              </a:rPr>
              <a:t>d’indicateurs pour analyser les usages des </a:t>
            </a:r>
            <a:r>
              <a:rPr lang="fr-FR" sz="1800" dirty="0" smtClean="0">
                <a:solidFill>
                  <a:schemeClr val="tx1"/>
                </a:solidFill>
              </a:rPr>
              <a:t>publics</a:t>
            </a:r>
          </a:p>
          <a:p>
            <a:pPr marL="742950" lvl="1" indent="-285750" algn="just">
              <a:buFont typeface="Arial Unicode MS" panose="020B0604020202020204" pitchFamily="34" charset="-128"/>
              <a:buChar char="⁻"/>
            </a:pPr>
            <a:r>
              <a:rPr lang="fr-FR" sz="1800" dirty="0" smtClean="0">
                <a:solidFill>
                  <a:schemeClr val="tx1"/>
                </a:solidFill>
              </a:rPr>
              <a:t>Une organisation évolutive du backoffice pour se projeter vers un unique bureau de travail</a:t>
            </a:r>
          </a:p>
          <a:p>
            <a:pPr lvl="1" algn="just"/>
            <a:endParaRPr lang="fr-FR" sz="1800" dirty="0">
              <a:solidFill>
                <a:schemeClr val="tx1"/>
              </a:solidFill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Mise en œuvre d’une </a:t>
            </a:r>
            <a:r>
              <a:rPr lang="fr-FR" sz="1800" dirty="0">
                <a:solidFill>
                  <a:schemeClr val="tx1"/>
                </a:solidFill>
              </a:rPr>
              <a:t>plateforme </a:t>
            </a:r>
            <a:r>
              <a:rPr lang="fr-FR" sz="1800" dirty="0" smtClean="0">
                <a:solidFill>
                  <a:schemeClr val="tx1"/>
                </a:solidFill>
              </a:rPr>
              <a:t>supportant plus de  </a:t>
            </a:r>
            <a:r>
              <a:rPr lang="fr-FR" sz="1800" dirty="0">
                <a:solidFill>
                  <a:schemeClr val="tx1"/>
                </a:solidFill>
              </a:rPr>
              <a:t>8000 portails avec </a:t>
            </a:r>
            <a:r>
              <a:rPr lang="fr-FR" sz="1800" dirty="0" smtClean="0">
                <a:solidFill>
                  <a:schemeClr val="tx1"/>
                </a:solidFill>
              </a:rPr>
              <a:t>150 </a:t>
            </a:r>
            <a:r>
              <a:rPr lang="fr-FR" sz="1800" dirty="0">
                <a:solidFill>
                  <a:schemeClr val="tx1"/>
                </a:solidFill>
              </a:rPr>
              <a:t>millions de données à gérer </a:t>
            </a:r>
            <a:r>
              <a:rPr lang="fr-FR" sz="1800" dirty="0" smtClean="0">
                <a:solidFill>
                  <a:schemeClr val="tx1"/>
                </a:solidFill>
              </a:rPr>
              <a:t> qui a requis de construire une architecture solide </a:t>
            </a:r>
            <a:r>
              <a:rPr lang="fr-FR" sz="1800" dirty="0">
                <a:solidFill>
                  <a:schemeClr val="tx1"/>
                </a:solidFill>
              </a:rPr>
              <a:t>et évolutive </a:t>
            </a:r>
            <a:r>
              <a:rPr lang="fr-FR" sz="1800" dirty="0" smtClean="0">
                <a:solidFill>
                  <a:schemeClr val="tx1"/>
                </a:solidFill>
              </a:rPr>
              <a:t>dans </a:t>
            </a:r>
            <a:r>
              <a:rPr lang="fr-FR" sz="1800" dirty="0">
                <a:solidFill>
                  <a:schemeClr val="tx1"/>
                </a:solidFill>
              </a:rPr>
              <a:t>un contexte de fortes contraintes de sécurité et de haute disponibilité pour les usages en établissements.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/>
          </a:p>
          <a:p>
            <a:endParaRPr lang="fr-FR" sz="1800" b="0" cap="none" dirty="0" smtClean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pourquoi une V2 ?</a:t>
            </a:r>
            <a:endParaRPr lang="fr-FR" dirty="0"/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2" y="4292708"/>
            <a:ext cx="2839789" cy="1868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b="28111"/>
          <a:stretch/>
        </p:blipFill>
        <p:spPr>
          <a:xfrm>
            <a:off x="142561" y="1384542"/>
            <a:ext cx="2934887" cy="2535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04276" y="4956273"/>
            <a:ext cx="8322792" cy="15461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cap="none" dirty="0" smtClean="0"/>
              <a:t>Migration en masse de l’ensemble des contenus des portails de la V1 vers la V2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cap="none" dirty="0" smtClean="0"/>
              <a:t>Date de mise en production : </a:t>
            </a:r>
            <a:r>
              <a:rPr lang="fr-FR" sz="2000" cap="none" dirty="0" smtClean="0"/>
              <a:t>3 février 2020</a:t>
            </a:r>
          </a:p>
          <a:p>
            <a:pPr>
              <a:spcBef>
                <a:spcPts val="1200"/>
              </a:spcBef>
            </a:pPr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DEPLOIEMENT V2</a:t>
            </a:r>
            <a:endParaRPr lang="fr-FR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" y="1156221"/>
            <a:ext cx="7873477" cy="34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57200" y="1115683"/>
            <a:ext cx="8322792" cy="5435429"/>
          </a:xfrm>
        </p:spPr>
        <p:txBody>
          <a:bodyPr>
            <a:normAutofit/>
          </a:bodyPr>
          <a:lstStyle/>
          <a:p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r>
              <a:rPr lang="fr-FR" sz="1800" b="0" cap="none" dirty="0" smtClean="0"/>
              <a:t>   </a:t>
            </a:r>
          </a:p>
          <a:p>
            <a:endParaRPr lang="fr-FR" sz="1800" b="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sz="3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COMMUNICATION </a:t>
            </a:r>
            <a:endParaRPr lang="fr-FR" sz="3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13359"/>
              </p:ext>
            </p:extLst>
          </p:nvPr>
        </p:nvGraphicFramePr>
        <p:xfrm>
          <a:off x="615431" y="1540932"/>
          <a:ext cx="7422071" cy="8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071"/>
              </a:tblGrid>
              <a:tr h="846667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Annonce et présentation de la V2</a:t>
                      </a:r>
                      <a:endParaRPr lang="fr-FR" sz="18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531450" lvl="1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à l’occasion de l’ouverture de la campagne de réabonnement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34246"/>
              </p:ext>
            </p:extLst>
          </p:nvPr>
        </p:nvGraphicFramePr>
        <p:xfrm>
          <a:off x="615431" y="2633132"/>
          <a:ext cx="7622636" cy="8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636"/>
              </a:tblGrid>
              <a:tr h="846667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Présentation du portail</a:t>
                      </a:r>
                      <a:r>
                        <a:rPr lang="fr-F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e-</a:t>
                      </a:r>
                      <a:r>
                        <a:rPr lang="fr-FR" sz="1800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sidoc</a:t>
                      </a:r>
                      <a:r>
                        <a:rPr lang="fr-F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et de ses usages au sein des établissements</a:t>
                      </a:r>
                      <a:endParaRPr lang="fr-FR" sz="18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75941"/>
              </p:ext>
            </p:extLst>
          </p:nvPr>
        </p:nvGraphicFramePr>
        <p:xfrm>
          <a:off x="683164" y="3733797"/>
          <a:ext cx="7622636" cy="8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636"/>
              </a:tblGrid>
              <a:tr h="846667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1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Modalités</a:t>
                      </a:r>
                      <a:r>
                        <a:rPr lang="fr-FR" sz="1800" b="1" cap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de la bascule</a:t>
                      </a:r>
                      <a:endParaRPr lang="fr-FR" sz="18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0256"/>
              </p:ext>
            </p:extLst>
          </p:nvPr>
        </p:nvGraphicFramePr>
        <p:xfrm>
          <a:off x="683164" y="4715928"/>
          <a:ext cx="7622636" cy="8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636"/>
              </a:tblGrid>
              <a:tr h="846667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1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Dispositif d’accompagnement</a:t>
                      </a:r>
                      <a:endParaRPr lang="fr-FR" sz="18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60319"/>
              </p:ext>
            </p:extLst>
          </p:nvPr>
        </p:nvGraphicFramePr>
        <p:xfrm>
          <a:off x="683164" y="5666383"/>
          <a:ext cx="7622636" cy="8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636"/>
              </a:tblGrid>
              <a:tr h="846667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800" b="1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Calendrier et opérations de pré-bascule</a:t>
                      </a:r>
                      <a:endParaRPr lang="fr-FR" sz="18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57200" y="1115683"/>
            <a:ext cx="8322792" cy="5435429"/>
          </a:xfrm>
        </p:spPr>
        <p:txBody>
          <a:bodyPr>
            <a:normAutofit/>
          </a:bodyPr>
          <a:lstStyle/>
          <a:p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r>
              <a:rPr lang="fr-FR" sz="1800" b="0" cap="none" dirty="0" smtClean="0"/>
              <a:t>   </a:t>
            </a:r>
          </a:p>
          <a:p>
            <a:endParaRPr lang="fr-FR" sz="1800" b="0" cap="non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0" cap="none" dirty="0" smtClean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  <a:p>
            <a:endParaRPr lang="fr-FR" sz="1800" b="0" cap="none" dirty="0" smtClean="0"/>
          </a:p>
          <a:p>
            <a:endParaRPr lang="fr-FR" sz="1800" b="0" cap="none" dirty="0"/>
          </a:p>
        </p:txBody>
      </p:sp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2167467" y="236299"/>
            <a:ext cx="6499205" cy="919642"/>
          </a:xfrm>
        </p:spPr>
        <p:txBody>
          <a:bodyPr>
            <a:normAutofit/>
          </a:bodyPr>
          <a:lstStyle/>
          <a:p>
            <a:r>
              <a:rPr lang="fr-FR" dirty="0" smtClean="0"/>
              <a:t>: </a:t>
            </a:r>
            <a:r>
              <a:rPr lang="fr-FR" sz="3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ACCOMPAGNEMENT</a:t>
            </a:r>
            <a:endParaRPr lang="fr-FR" sz="3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 6" descr="logo e-sidoc enti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416664"/>
            <a:ext cx="1642534" cy="624735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92664" y="1169829"/>
            <a:ext cx="2235201" cy="466830"/>
            <a:chOff x="687090" y="1268837"/>
            <a:chExt cx="1912178" cy="466830"/>
          </a:xfrm>
        </p:grpSpPr>
        <p:sp>
          <p:nvSpPr>
            <p:cNvPr id="16" name="ZoneTexte 15"/>
            <p:cNvSpPr txBox="1"/>
            <p:nvPr/>
          </p:nvSpPr>
          <p:spPr>
            <a:xfrm>
              <a:off x="687090" y="1305220"/>
              <a:ext cx="1912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F616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</a:t>
              </a:r>
              <a:r>
                <a:rPr lang="fr-FR" sz="1600" b="1" dirty="0" smtClean="0">
                  <a:solidFill>
                    <a:srgbClr val="2F616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écembre 2019</a:t>
              </a:r>
              <a:endParaRPr lang="fr-FR" sz="1600" b="1" dirty="0">
                <a:solidFill>
                  <a:srgbClr val="2F616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804333" y="1268837"/>
              <a:ext cx="1710267" cy="466830"/>
            </a:xfrm>
            <a:prstGeom prst="round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44247"/>
              </p:ext>
            </p:extLst>
          </p:nvPr>
        </p:nvGraphicFramePr>
        <p:xfrm>
          <a:off x="1105879" y="1695927"/>
          <a:ext cx="7422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071"/>
              </a:tblGrid>
              <a:tr h="997712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 interne : mise à disposition d’une</a:t>
                      </a: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version « bac à sable » pour les collègues du réseau en charge de la formation ou de l’assistance</a:t>
                      </a:r>
                      <a:endParaRPr lang="fr-FR" sz="16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mise</a:t>
                      </a: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à disposition d’un portail public de démonstration </a:t>
                      </a: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mise en ligne d’une FAQ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618065" y="3060308"/>
            <a:ext cx="2235201" cy="466830"/>
            <a:chOff x="687090" y="1268837"/>
            <a:chExt cx="1912178" cy="46683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804333" y="1268837"/>
              <a:ext cx="1710267" cy="466830"/>
            </a:xfrm>
            <a:prstGeom prst="roundRect">
              <a:avLst/>
            </a:prstGeom>
            <a:solidFill>
              <a:srgbClr val="D9FFFF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87090" y="1305220"/>
              <a:ext cx="1912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2F616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 février 2020</a:t>
              </a:r>
              <a:endParaRPr lang="fr-FR" sz="1600" b="1" dirty="0">
                <a:solidFill>
                  <a:srgbClr val="2F616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77442"/>
              </p:ext>
            </p:extLst>
          </p:nvPr>
        </p:nvGraphicFramePr>
        <p:xfrm>
          <a:off x="1131280" y="3577940"/>
          <a:ext cx="7422071" cy="99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071"/>
              </a:tblGrid>
              <a:tr h="997712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manuel de l’utilisateur téléchargeable et imprimable</a:t>
                      </a: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documentation contextuelle</a:t>
                      </a:r>
                      <a:endParaRPr lang="fr-FR" sz="1600" b="0" cap="none" baseline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premiers tutoriels de prise en 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Groupe 23"/>
          <p:cNvGrpSpPr/>
          <p:nvPr/>
        </p:nvGrpSpPr>
        <p:grpSpPr>
          <a:xfrm>
            <a:off x="618065" y="4904908"/>
            <a:ext cx="2235201" cy="466830"/>
            <a:chOff x="687090" y="1268837"/>
            <a:chExt cx="1912178" cy="466830"/>
          </a:xfrm>
        </p:grpSpPr>
        <p:sp>
          <p:nvSpPr>
            <p:cNvPr id="25" name="ZoneTexte 24"/>
            <p:cNvSpPr txBox="1"/>
            <p:nvPr/>
          </p:nvSpPr>
          <p:spPr>
            <a:xfrm>
              <a:off x="687090" y="1305220"/>
              <a:ext cx="1912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F616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</a:t>
              </a:r>
              <a:r>
                <a:rPr lang="fr-FR" sz="1600" b="1" dirty="0" smtClean="0">
                  <a:solidFill>
                    <a:srgbClr val="2F6165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évrier à juin 2020</a:t>
              </a:r>
              <a:endParaRPr lang="fr-FR" sz="1600" b="1" dirty="0">
                <a:solidFill>
                  <a:srgbClr val="2F616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804333" y="1268837"/>
              <a:ext cx="1710267" cy="466830"/>
            </a:xfrm>
            <a:prstGeom prst="round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82757"/>
              </p:ext>
            </p:extLst>
          </p:nvPr>
        </p:nvGraphicFramePr>
        <p:xfrm>
          <a:off x="1062256" y="5431006"/>
          <a:ext cx="7422071" cy="99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071"/>
              </a:tblGrid>
              <a:tr h="997712">
                <a:tc>
                  <a:txBody>
                    <a:bodyPr/>
                    <a:lstStyle/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campagnes</a:t>
                      </a: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de webinaires</a:t>
                      </a:r>
                      <a:endParaRPr lang="fr-FR" sz="1600" b="0" cap="none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mise</a:t>
                      </a: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à disposition de tutoriels</a:t>
                      </a:r>
                    </a:p>
                    <a:p>
                      <a:pPr marL="36000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cap="none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prêt de portails de formation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338</Words>
  <Application>Microsoft Office PowerPoint</Application>
  <PresentationFormat>Affichage à l'écran (4:3)</PresentationFormat>
  <Paragraphs>162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Conception personnalisée</vt:lpstr>
      <vt:lpstr>1_Conception personnalisée</vt:lpstr>
      <vt:lpstr>POINT D’INFORMATION nouvelle version du portail documentaire E-sidoc</vt:lpstr>
      <vt:lpstr>: État des lieux</vt:lpstr>
      <vt:lpstr>: modÈle  Économique</vt:lpstr>
      <vt:lpstr>: DONNÉES D’ABONNEMENT</vt:lpstr>
      <vt:lpstr>: pourquoi une V2 ?</vt:lpstr>
      <vt:lpstr>: pourquoi une V2 ?</vt:lpstr>
      <vt:lpstr>: DEPLOIEMENT V2</vt:lpstr>
      <vt:lpstr>: COMMUNICATION </vt:lpstr>
      <vt:lpstr>: ACCOMPAGNEMENT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Huber Gaëlle</dc:creator>
  <cp:lastModifiedBy>Christine Renaud</cp:lastModifiedBy>
  <cp:revision>103</cp:revision>
  <cp:lastPrinted>2019-10-15T14:25:07Z</cp:lastPrinted>
  <dcterms:created xsi:type="dcterms:W3CDTF">2014-02-20T09:19:29Z</dcterms:created>
  <dcterms:modified xsi:type="dcterms:W3CDTF">2019-11-07T13:10:21Z</dcterms:modified>
</cp:coreProperties>
</file>