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Lst>
  <p:notesMasterIdLst>
    <p:notesMasterId r:id="rId100"/>
  </p:notesMasterIdLst>
  <p:sldIdLst>
    <p:sldId id="256" r:id="rId3"/>
    <p:sldId id="285" r:id="rId4"/>
    <p:sldId id="284" r:id="rId5"/>
    <p:sldId id="286" r:id="rId6"/>
    <p:sldId id="288" r:id="rId7"/>
    <p:sldId id="287" r:id="rId8"/>
    <p:sldId id="289" r:id="rId9"/>
    <p:sldId id="290" r:id="rId10"/>
    <p:sldId id="388" r:id="rId11"/>
    <p:sldId id="375" r:id="rId12"/>
    <p:sldId id="294" r:id="rId13"/>
    <p:sldId id="300" r:id="rId14"/>
    <p:sldId id="295" r:id="rId15"/>
    <p:sldId id="301" r:id="rId16"/>
    <p:sldId id="374" r:id="rId17"/>
    <p:sldId id="376" r:id="rId18"/>
    <p:sldId id="291" r:id="rId19"/>
    <p:sldId id="292" r:id="rId20"/>
    <p:sldId id="373" r:id="rId21"/>
    <p:sldId id="377" r:id="rId22"/>
    <p:sldId id="293" r:id="rId23"/>
    <p:sldId id="378" r:id="rId24"/>
    <p:sldId id="302" r:id="rId25"/>
    <p:sldId id="303" r:id="rId26"/>
    <p:sldId id="304" r:id="rId27"/>
    <p:sldId id="305" r:id="rId28"/>
    <p:sldId id="306" r:id="rId29"/>
    <p:sldId id="307" r:id="rId30"/>
    <p:sldId id="308" r:id="rId31"/>
    <p:sldId id="309" r:id="rId32"/>
    <p:sldId id="310" r:id="rId33"/>
    <p:sldId id="311" r:id="rId34"/>
    <p:sldId id="312" r:id="rId35"/>
    <p:sldId id="379" r:id="rId36"/>
    <p:sldId id="314" r:id="rId37"/>
    <p:sldId id="313" r:id="rId38"/>
    <p:sldId id="315" r:id="rId39"/>
    <p:sldId id="316" r:id="rId40"/>
    <p:sldId id="317" r:id="rId41"/>
    <p:sldId id="319" r:id="rId42"/>
    <p:sldId id="318" r:id="rId43"/>
    <p:sldId id="381" r:id="rId44"/>
    <p:sldId id="321" r:id="rId45"/>
    <p:sldId id="382" r:id="rId46"/>
    <p:sldId id="323" r:id="rId47"/>
    <p:sldId id="322" r:id="rId48"/>
    <p:sldId id="324" r:id="rId49"/>
    <p:sldId id="380" r:id="rId50"/>
    <p:sldId id="383" r:id="rId51"/>
    <p:sldId id="325" r:id="rId52"/>
    <p:sldId id="326" r:id="rId53"/>
    <p:sldId id="327" r:id="rId54"/>
    <p:sldId id="384" r:id="rId55"/>
    <p:sldId id="328" r:id="rId56"/>
    <p:sldId id="387" r:id="rId57"/>
    <p:sldId id="350" r:id="rId58"/>
    <p:sldId id="351" r:id="rId59"/>
    <p:sldId id="352" r:id="rId60"/>
    <p:sldId id="353" r:id="rId61"/>
    <p:sldId id="354" r:id="rId62"/>
    <p:sldId id="355" r:id="rId63"/>
    <p:sldId id="356" r:id="rId64"/>
    <p:sldId id="357"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47" r:id="rId78"/>
    <p:sldId id="348" r:id="rId79"/>
    <p:sldId id="386" r:id="rId80"/>
    <p:sldId id="349" r:id="rId81"/>
    <p:sldId id="338" r:id="rId82"/>
    <p:sldId id="339" r:id="rId83"/>
    <p:sldId id="342" r:id="rId84"/>
    <p:sldId id="343" r:id="rId85"/>
    <p:sldId id="371" r:id="rId86"/>
    <p:sldId id="372" r:id="rId87"/>
    <p:sldId id="341" r:id="rId88"/>
    <p:sldId id="346" r:id="rId89"/>
    <p:sldId id="329" r:id="rId90"/>
    <p:sldId id="330" r:id="rId91"/>
    <p:sldId id="331" r:id="rId92"/>
    <p:sldId id="332" r:id="rId93"/>
    <p:sldId id="333" r:id="rId94"/>
    <p:sldId id="334" r:id="rId95"/>
    <p:sldId id="335" r:id="rId96"/>
    <p:sldId id="336" r:id="rId97"/>
    <p:sldId id="337" r:id="rId98"/>
    <p:sldId id="389" r:id="rId99"/>
  </p:sldIdLst>
  <p:sldSz cx="9144000" cy="6858000" type="screen4x3"/>
  <p:notesSz cx="6799263" cy="99298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FFF"/>
    <a:srgbClr val="2F61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1" autoAdjust="0"/>
    <p:restoredTop sz="64455" autoAdjust="0"/>
  </p:normalViewPr>
  <p:slideViewPr>
    <p:cSldViewPr snapToGrid="0" snapToObjects="1">
      <p:cViewPr>
        <p:scale>
          <a:sx n="90" d="100"/>
          <a:sy n="90" d="100"/>
        </p:scale>
        <p:origin x="-1758" y="72"/>
      </p:cViewPr>
      <p:guideLst>
        <p:guide orient="horz" pos="2160"/>
        <p:guide pos="2880"/>
      </p:guideLst>
    </p:cSldViewPr>
  </p:slideViewPr>
  <p:outlineViewPr>
    <p:cViewPr>
      <p:scale>
        <a:sx n="33" d="100"/>
        <a:sy n="33" d="100"/>
      </p:scale>
      <p:origin x="0" y="1908"/>
    </p:cViewPr>
  </p:outlineViewPr>
  <p:notesTextViewPr>
    <p:cViewPr>
      <p:scale>
        <a:sx n="100" d="100"/>
        <a:sy n="100" d="100"/>
      </p:scale>
      <p:origin x="0" y="0"/>
    </p:cViewPr>
  </p:notesTextViewPr>
  <p:sorterViewPr>
    <p:cViewPr>
      <p:scale>
        <a:sx n="100" d="100"/>
        <a:sy n="100" d="100"/>
      </p:scale>
      <p:origin x="0" y="131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34FBFA03-C731-4EEC-BFA3-88DC3B907EA0}" type="datetimeFigureOut">
              <a:rPr lang="fr-FR" smtClean="0"/>
              <a:t>22/11/2019</a:t>
            </a:fld>
            <a:endParaRPr lang="fr-FR" dirty="0"/>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FF56A2A5-0232-4A1A-8BF3-3A1D3F7FCD45}" type="slidenum">
              <a:rPr lang="fr-FR" smtClean="0"/>
              <a:t>‹N°›</a:t>
            </a:fld>
            <a:endParaRPr lang="fr-FR" dirty="0"/>
          </a:p>
        </p:txBody>
      </p:sp>
    </p:spTree>
    <p:extLst>
      <p:ext uri="{BB962C8B-B14F-4D97-AF65-F5344CB8AC3E}">
        <p14:creationId xmlns:p14="http://schemas.microsoft.com/office/powerpoint/2010/main" val="293763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F56A2A5-0232-4A1A-8BF3-3A1D3F7FCD45}" type="slidenum">
              <a:rPr lang="fr-FR" smtClean="0"/>
              <a:t>1</a:t>
            </a:fld>
            <a:endParaRPr lang="fr-FR" dirty="0"/>
          </a:p>
        </p:txBody>
      </p:sp>
    </p:spTree>
    <p:extLst>
      <p:ext uri="{BB962C8B-B14F-4D97-AF65-F5344CB8AC3E}">
        <p14:creationId xmlns:p14="http://schemas.microsoft.com/office/powerpoint/2010/main" val="318996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00050" lvl="2" indent="0" eaLnBrk="0" fontAlgn="base" hangingPunct="0">
              <a:spcBef>
                <a:spcPct val="0"/>
              </a:spcBef>
              <a:spcAft>
                <a:spcPct val="50000"/>
              </a:spcAft>
              <a:buClr>
                <a:schemeClr val="accent6"/>
              </a:buClr>
              <a:buSzPct val="130000"/>
              <a:buFont typeface="Arial" panose="020B0604020202020204" pitchFamily="34" charset="0"/>
              <a:buNone/>
              <a:defRPr/>
            </a:pPr>
            <a:endParaRPr lang="fr-FR" dirty="0"/>
          </a:p>
        </p:txBody>
      </p:sp>
      <p:sp>
        <p:nvSpPr>
          <p:cNvPr id="4" name="Espace réservé du numéro de diapositive 3"/>
          <p:cNvSpPr>
            <a:spLocks noGrp="1"/>
          </p:cNvSpPr>
          <p:nvPr>
            <p:ph type="sldNum" sz="quarter" idx="10"/>
          </p:nvPr>
        </p:nvSpPr>
        <p:spPr/>
        <p:txBody>
          <a:bodyPr/>
          <a:lstStyle/>
          <a:p>
            <a:fld id="{FF56A2A5-0232-4A1A-8BF3-3A1D3F7FCD45}" type="slidenum">
              <a:rPr lang="fr-FR" smtClean="0"/>
              <a:t>3</a:t>
            </a:fld>
            <a:endParaRPr lang="fr-FR" dirty="0"/>
          </a:p>
        </p:txBody>
      </p:sp>
    </p:spTree>
    <p:extLst>
      <p:ext uri="{BB962C8B-B14F-4D97-AF65-F5344CB8AC3E}">
        <p14:creationId xmlns:p14="http://schemas.microsoft.com/office/powerpoint/2010/main" val="362682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00050" lvl="2" indent="0" eaLnBrk="0" fontAlgn="base" hangingPunct="0">
              <a:spcBef>
                <a:spcPct val="0"/>
              </a:spcBef>
              <a:spcAft>
                <a:spcPct val="50000"/>
              </a:spcAft>
              <a:buClr>
                <a:schemeClr val="accent6"/>
              </a:buClr>
              <a:buSzPct val="130000"/>
              <a:buFont typeface="Arial" panose="020B0604020202020204" pitchFamily="34" charset="0"/>
              <a:buNone/>
              <a:defRPr/>
            </a:pPr>
            <a:endParaRPr lang="fr-FR" dirty="0"/>
          </a:p>
        </p:txBody>
      </p:sp>
      <p:sp>
        <p:nvSpPr>
          <p:cNvPr id="4" name="Espace réservé du numéro de diapositive 3"/>
          <p:cNvSpPr>
            <a:spLocks noGrp="1"/>
          </p:cNvSpPr>
          <p:nvPr>
            <p:ph type="sldNum" sz="quarter" idx="10"/>
          </p:nvPr>
        </p:nvSpPr>
        <p:spPr/>
        <p:txBody>
          <a:bodyPr/>
          <a:lstStyle/>
          <a:p>
            <a:fld id="{FF56A2A5-0232-4A1A-8BF3-3A1D3F7FCD45}" type="slidenum">
              <a:rPr lang="fr-FR" smtClean="0"/>
              <a:t>5</a:t>
            </a:fld>
            <a:endParaRPr lang="fr-FR" dirty="0"/>
          </a:p>
        </p:txBody>
      </p:sp>
    </p:spTree>
    <p:extLst>
      <p:ext uri="{BB962C8B-B14F-4D97-AF65-F5344CB8AC3E}">
        <p14:creationId xmlns:p14="http://schemas.microsoft.com/office/powerpoint/2010/main" val="362682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F56A2A5-0232-4A1A-8BF3-3A1D3F7FCD45}" type="slidenum">
              <a:rPr lang="fr-FR" smtClean="0"/>
              <a:t>32</a:t>
            </a:fld>
            <a:endParaRPr lang="fr-FR" dirty="0"/>
          </a:p>
        </p:txBody>
      </p:sp>
    </p:spTree>
    <p:extLst>
      <p:ext uri="{BB962C8B-B14F-4D97-AF65-F5344CB8AC3E}">
        <p14:creationId xmlns:p14="http://schemas.microsoft.com/office/powerpoint/2010/main" val="251827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F56A2A5-0232-4A1A-8BF3-3A1D3F7FCD45}" type="slidenum">
              <a:rPr lang="fr-FR" smtClean="0"/>
              <a:t>41</a:t>
            </a:fld>
            <a:endParaRPr lang="fr-FR" dirty="0"/>
          </a:p>
        </p:txBody>
      </p:sp>
    </p:spTree>
    <p:extLst>
      <p:ext uri="{BB962C8B-B14F-4D97-AF65-F5344CB8AC3E}">
        <p14:creationId xmlns:p14="http://schemas.microsoft.com/office/powerpoint/2010/main" val="251827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F56A2A5-0232-4A1A-8BF3-3A1D3F7FCD45}" type="slidenum">
              <a:rPr lang="fr-FR" smtClean="0"/>
              <a:t>43</a:t>
            </a:fld>
            <a:endParaRPr lang="fr-FR" dirty="0"/>
          </a:p>
        </p:txBody>
      </p:sp>
    </p:spTree>
    <p:extLst>
      <p:ext uri="{BB962C8B-B14F-4D97-AF65-F5344CB8AC3E}">
        <p14:creationId xmlns:p14="http://schemas.microsoft.com/office/powerpoint/2010/main" val="133081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38247" y="1725322"/>
            <a:ext cx="7772400" cy="1470025"/>
          </a:xfrm>
        </p:spPr>
        <p:txBody>
          <a:bodyPr/>
          <a:lstStyle/>
          <a:p>
            <a:r>
              <a:rPr lang="fr-FR" dirty="0" smtClean="0"/>
              <a:t>Cliquez et modifiez le titre</a:t>
            </a:r>
            <a:endParaRPr lang="fr-FR" dirty="0"/>
          </a:p>
        </p:txBody>
      </p:sp>
      <p:sp>
        <p:nvSpPr>
          <p:cNvPr id="3" name="Sous-titre 2"/>
          <p:cNvSpPr>
            <a:spLocks noGrp="1"/>
          </p:cNvSpPr>
          <p:nvPr>
            <p:ph type="subTitle" idx="1"/>
          </p:nvPr>
        </p:nvSpPr>
        <p:spPr>
          <a:xfrm>
            <a:off x="238247" y="3360662"/>
            <a:ext cx="6400800" cy="1752600"/>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4" name="Espace réservé de la date 3"/>
          <p:cNvSpPr>
            <a:spLocks noGrp="1"/>
          </p:cNvSpPr>
          <p:nvPr>
            <p:ph type="dt" sz="half" idx="10"/>
          </p:nvPr>
        </p:nvSpPr>
        <p:spPr/>
        <p:txBody>
          <a:bodyPr/>
          <a:lstStyle/>
          <a:p>
            <a:fld id="{6214B9DD-6E10-2C41-87E6-F932BCCDEFFD}" type="datetimeFigureOut">
              <a:rPr lang="fr-FR" smtClean="0"/>
              <a:t>22/11/2019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a:xfrm>
            <a:off x="6639047" y="6341793"/>
            <a:ext cx="2133600" cy="365125"/>
          </a:xfrm>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r>
              <a:rPr lang="fr-FR" dirty="0" smtClean="0">
                <a:solidFill>
                  <a:srgbClr val="FFFFFF"/>
                </a:solidFill>
                <a:latin typeface="Menlo Regular"/>
                <a:cs typeface="Menlo Regular"/>
              </a:rPr>
              <a:t>reseau-canope.fr</a:t>
            </a:r>
          </a:p>
          <a:p>
            <a:endParaRPr lang="fr-FR" dirty="0"/>
          </a:p>
        </p:txBody>
      </p:sp>
    </p:spTree>
    <p:extLst>
      <p:ext uri="{BB962C8B-B14F-4D97-AF65-F5344CB8AC3E}">
        <p14:creationId xmlns:p14="http://schemas.microsoft.com/office/powerpoint/2010/main" val="275533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2837237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423060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153514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2826925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64609"/>
            <a:ext cx="7425087" cy="1143000"/>
          </a:xfr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305844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755461"/>
            <a:ext cx="2057400" cy="5370702"/>
          </a:xfrm>
        </p:spPr>
        <p:txBody>
          <a:bodyPr vert="eaVert"/>
          <a:lstStyle/>
          <a:p>
            <a:r>
              <a:rPr lang="fr-FR" dirty="0" smtClean="0"/>
              <a:t>Cliquez et modifiez le titre</a:t>
            </a:r>
            <a:endParaRPr lang="fr-FR" dirty="0"/>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86536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6214B9DD-6E10-2C41-87E6-F932BCCDEFFD}" type="datetimeFigureOut">
              <a:rPr lang="fr-FR" smtClean="0"/>
              <a:t>22/11/2019</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r>
              <a:rPr lang="fr-FR" dirty="0" smtClean="0">
                <a:solidFill>
                  <a:srgbClr val="FFFFFF"/>
                </a:solidFill>
                <a:latin typeface="Menlo Regular"/>
                <a:cs typeface="Menlo Regular"/>
              </a:rPr>
              <a:t>reseau-canope.fr</a:t>
            </a:r>
          </a:p>
        </p:txBody>
      </p:sp>
    </p:spTree>
    <p:extLst>
      <p:ext uri="{BB962C8B-B14F-4D97-AF65-F5344CB8AC3E}">
        <p14:creationId xmlns:p14="http://schemas.microsoft.com/office/powerpoint/2010/main" val="25828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14B9DD-6E10-2C41-87E6-F932BCCDEFFD}" type="datetimeFigureOut">
              <a:rPr lang="fr-FR" smtClean="0"/>
              <a:t>22/11/2019</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r>
              <a:rPr lang="fr-FR" dirty="0" smtClean="0">
                <a:solidFill>
                  <a:srgbClr val="FFFFFF"/>
                </a:solidFill>
                <a:latin typeface="Menlo Regular"/>
                <a:cs typeface="Menlo Regular"/>
              </a:rPr>
              <a:t>reseau-canope.fr</a:t>
            </a:r>
          </a:p>
        </p:txBody>
      </p:sp>
    </p:spTree>
    <p:extLst>
      <p:ext uri="{BB962C8B-B14F-4D97-AF65-F5344CB8AC3E}">
        <p14:creationId xmlns:p14="http://schemas.microsoft.com/office/powerpoint/2010/main" val="75466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57200" y="236298"/>
            <a:ext cx="7403191" cy="1470025"/>
          </a:xfrm>
        </p:spPr>
        <p:txBody>
          <a:bodyPr>
            <a:normAutofit/>
          </a:bodyPr>
          <a:lstStyle>
            <a:lvl1pPr>
              <a:defRPr sz="4000"/>
            </a:lvl1pPr>
          </a:lstStyle>
          <a:p>
            <a:r>
              <a:rPr lang="fr-FR" dirty="0" smtClean="0"/>
              <a:t>Cliquez et modifiez </a:t>
            </a:r>
            <a:br>
              <a:rPr lang="fr-FR" dirty="0" smtClean="0"/>
            </a:br>
            <a:r>
              <a:rPr lang="fr-FR" dirty="0" smtClean="0"/>
              <a:t>le titre</a:t>
            </a:r>
            <a:endParaRPr lang="fr-FR" dirty="0"/>
          </a:p>
        </p:txBody>
      </p:sp>
      <p:sp>
        <p:nvSpPr>
          <p:cNvPr id="3" name="Sous-titre 2"/>
          <p:cNvSpPr>
            <a:spLocks noGrp="1"/>
          </p:cNvSpPr>
          <p:nvPr>
            <p:ph type="subTitle" idx="1"/>
          </p:nvPr>
        </p:nvSpPr>
        <p:spPr>
          <a:xfrm>
            <a:off x="457200" y="1893533"/>
            <a:ext cx="8322792" cy="1894721"/>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4" name="Espace réservé de la date 3"/>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178388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64609"/>
            <a:ext cx="7337506" cy="1143000"/>
          </a:xfrm>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206138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328198" y="1729983"/>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328198" y="22979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51298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64609"/>
            <a:ext cx="7260872" cy="1143000"/>
          </a:xfr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2430660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64609"/>
            <a:ext cx="7392244" cy="1143000"/>
          </a:xfrm>
        </p:spPr>
        <p:txBody>
          <a:bodyPr/>
          <a:lstStyle>
            <a:lvl1pPr>
              <a:defRPr/>
            </a:lvl1pPr>
          </a:lstStyle>
          <a:p>
            <a:r>
              <a:rPr lang="fr-FR" smtClean="0"/>
              <a:t>Cliquez et modifiez le titre</a:t>
            </a:r>
            <a:endParaRPr lang="fr-FR"/>
          </a:p>
        </p:txBody>
      </p:sp>
      <p:sp>
        <p:nvSpPr>
          <p:cNvPr id="4" name="Espace réservé du contenu 3"/>
          <p:cNvSpPr>
            <a:spLocks noGrp="1"/>
          </p:cNvSpPr>
          <p:nvPr>
            <p:ph sz="half" idx="2"/>
          </p:nvPr>
        </p:nvSpPr>
        <p:spPr>
          <a:xfrm>
            <a:off x="457200" y="1594593"/>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contenu 5"/>
          <p:cNvSpPr>
            <a:spLocks noGrp="1"/>
          </p:cNvSpPr>
          <p:nvPr>
            <p:ph sz="quarter" idx="4"/>
          </p:nvPr>
        </p:nvSpPr>
        <p:spPr>
          <a:xfrm>
            <a:off x="4645025" y="1594593"/>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266097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64609"/>
            <a:ext cx="7359401" cy="1143000"/>
          </a:xfrm>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E1C99A8-B61B-AB4F-A715-9B020545987A}" type="datetimeFigureOut">
              <a:rPr lang="fr-FR" smtClean="0"/>
              <a:t>22/11/2019</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6095EBC8-58F3-D94D-8A90-B24760D0B986}" type="slidenum">
              <a:rPr lang="fr-FR" smtClean="0"/>
              <a:t>‹N°›</a:t>
            </a:fld>
            <a:endParaRPr lang="fr-FR" dirty="0"/>
          </a:p>
        </p:txBody>
      </p:sp>
    </p:spTree>
    <p:extLst>
      <p:ext uri="{BB962C8B-B14F-4D97-AF65-F5344CB8AC3E}">
        <p14:creationId xmlns:p14="http://schemas.microsoft.com/office/powerpoint/2010/main" val="33851380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38247" y="1587562"/>
            <a:ext cx="8629326" cy="1368590"/>
          </a:xfrm>
          <a:prstGeom prst="rect">
            <a:avLst/>
          </a:prstGeom>
        </p:spPr>
        <p:txBody>
          <a:bodyPr vert="horz" lIns="91440" tIns="45720" rIns="91440" bIns="45720" rtlCol="0" anchor="ctr">
            <a:normAutofit/>
          </a:bodyPr>
          <a:lstStyle/>
          <a:p>
            <a:r>
              <a:rPr lang="fr-FR" dirty="0" smtClean="0"/>
              <a:t>Cliquez et modifiez </a:t>
            </a:r>
            <a:br>
              <a:rPr lang="fr-FR" dirty="0" smtClean="0"/>
            </a:br>
            <a:r>
              <a:rPr lang="fr-FR" dirty="0" smtClean="0"/>
              <a:t>le titre</a:t>
            </a:r>
            <a:endParaRPr lang="fr-FR" dirty="0"/>
          </a:p>
        </p:txBody>
      </p:sp>
      <p:sp>
        <p:nvSpPr>
          <p:cNvPr id="4" name="Espace réservé de la date 3"/>
          <p:cNvSpPr>
            <a:spLocks noGrp="1"/>
          </p:cNvSpPr>
          <p:nvPr>
            <p:ph type="dt" sz="half" idx="2"/>
          </p:nvPr>
        </p:nvSpPr>
        <p:spPr>
          <a:xfrm>
            <a:off x="238247" y="6340549"/>
            <a:ext cx="2133600" cy="365125"/>
          </a:xfrm>
          <a:prstGeom prst="rect">
            <a:avLst/>
          </a:prstGeom>
        </p:spPr>
        <p:txBody>
          <a:bodyPr vert="horz" lIns="91440" tIns="45720" rIns="91440" bIns="45720" rtlCol="0" anchor="ctr"/>
          <a:lstStyle>
            <a:lvl1pPr algn="l">
              <a:defRPr sz="1200">
                <a:solidFill>
                  <a:schemeClr val="bg1"/>
                </a:solidFill>
                <a:latin typeface="Arial Unicode MS"/>
                <a:cs typeface="Arial Unicode MS"/>
              </a:defRPr>
            </a:lvl1pPr>
          </a:lstStyle>
          <a:p>
            <a:fld id="{6214B9DD-6E10-2C41-87E6-F932BCCDEFFD}" type="datetimeFigureOut">
              <a:rPr lang="fr-FR" smtClean="0"/>
              <a:pPr/>
              <a:t>22/11/2019</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r-FR" dirty="0" smtClean="0">
                <a:solidFill>
                  <a:srgbClr val="FFFFFF"/>
                </a:solidFill>
                <a:latin typeface="Menlo Regular"/>
                <a:cs typeface="Menlo Regular"/>
              </a:rPr>
              <a:t>reseau-canope.fr</a:t>
            </a:r>
          </a:p>
        </p:txBody>
      </p:sp>
      <p:sp>
        <p:nvSpPr>
          <p:cNvPr id="7" name="ZoneTexte 6"/>
          <p:cNvSpPr txBox="1"/>
          <p:nvPr userDrawn="1"/>
        </p:nvSpPr>
        <p:spPr>
          <a:xfrm>
            <a:off x="1313714" y="6536382"/>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827147072"/>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Lst>
  <p:txStyles>
    <p:titleStyle>
      <a:lvl1pPr algn="l" defTabSz="457200" rtl="0" eaLnBrk="1" latinLnBrk="0" hangingPunct="1">
        <a:spcBef>
          <a:spcPct val="0"/>
        </a:spcBef>
        <a:buNone/>
        <a:defRPr sz="4400" kern="1200" cap="all">
          <a:solidFill>
            <a:schemeClr val="bg1"/>
          </a:solidFill>
          <a:latin typeface="Menlo Bold"/>
          <a:ea typeface="+mj-ea"/>
          <a:cs typeface="Menlo Bold"/>
        </a:defRPr>
      </a:lvl1pPr>
    </p:titleStyle>
    <p:bodyStyle>
      <a:lvl1pPr marL="342900" indent="-342900" algn="l" defTabSz="457200" rtl="0" eaLnBrk="1" latinLnBrk="0" hangingPunct="1">
        <a:spcBef>
          <a:spcPct val="20000"/>
        </a:spcBef>
        <a:buFont typeface="Arial"/>
        <a:buChar char="•"/>
        <a:defRPr sz="2400" b="1" i="0" kern="1200" cap="all">
          <a:solidFill>
            <a:schemeClr val="bg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400" kern="1200">
          <a:solidFill>
            <a:schemeClr val="bg1"/>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chemeClr val="bg1"/>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400" kern="1200">
          <a:solidFill>
            <a:schemeClr val="bg1"/>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400" kern="1200">
          <a:solidFill>
            <a:schemeClr val="bg1"/>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descr="CN_POWER_TETIERE_02_ver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1561361"/>
          </a:xfrm>
          <a:prstGeom prst="rect">
            <a:avLst/>
          </a:prstGeom>
        </p:spPr>
      </p:pic>
      <p:sp>
        <p:nvSpPr>
          <p:cNvPr id="2" name="Espace réservé du titre 1"/>
          <p:cNvSpPr>
            <a:spLocks noGrp="1"/>
          </p:cNvSpPr>
          <p:nvPr>
            <p:ph type="title"/>
          </p:nvPr>
        </p:nvSpPr>
        <p:spPr>
          <a:xfrm>
            <a:off x="457200" y="264609"/>
            <a:ext cx="8229600"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2F6165"/>
                </a:solidFill>
              </a:defRPr>
            </a:lvl1pPr>
          </a:lstStyle>
          <a:p>
            <a:fld id="{7E1C99A8-B61B-AB4F-A715-9B020545987A}" type="datetimeFigureOut">
              <a:rPr lang="fr-FR" smtClean="0"/>
              <a:pPr/>
              <a:t>22/11/2019</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F6165"/>
                </a:solidFill>
              </a:defRPr>
            </a:lvl1pPr>
          </a:lstStyle>
          <a:p>
            <a:endParaRPr lang="fr-FR" dirty="0" smtClean="0">
              <a:latin typeface="Menlo Regular"/>
              <a:cs typeface="Menlo Regular"/>
            </a:endParaRPr>
          </a:p>
          <a:p>
            <a:r>
              <a:rPr lang="fr-FR" dirty="0" smtClean="0">
                <a:latin typeface="Menlo Regular"/>
                <a:cs typeface="Menlo Regular"/>
              </a:rPr>
              <a:t>reseau-canope.fr</a:t>
            </a:r>
          </a:p>
          <a:p>
            <a:endParaRPr lang="fr-FR" dirty="0"/>
          </a:p>
        </p:txBody>
      </p:sp>
    </p:spTree>
    <p:extLst>
      <p:ext uri="{BB962C8B-B14F-4D97-AF65-F5344CB8AC3E}">
        <p14:creationId xmlns:p14="http://schemas.microsoft.com/office/powerpoint/2010/main" val="36881945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457200" rtl="0" eaLnBrk="1" latinLnBrk="0" hangingPunct="1">
        <a:spcBef>
          <a:spcPct val="0"/>
        </a:spcBef>
        <a:buNone/>
        <a:defRPr sz="3600" kern="1200" cap="all">
          <a:solidFill>
            <a:srgbClr val="2F6165"/>
          </a:solidFill>
          <a:latin typeface="Menlo Bold"/>
          <a:ea typeface="+mj-ea"/>
          <a:cs typeface="Menlo Bold"/>
        </a:defRPr>
      </a:lvl1pPr>
    </p:titleStyle>
    <p:body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0.xml"/><Relationship Id="rId1" Type="http://schemas.openxmlformats.org/officeDocument/2006/relationships/themeOverride" Target="../theme/themeOverride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0.xml"/><Relationship Id="rId1" Type="http://schemas.openxmlformats.org/officeDocument/2006/relationships/themeOverride" Target="../theme/themeOverride3.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0.xml"/><Relationship Id="rId1" Type="http://schemas.openxmlformats.org/officeDocument/2006/relationships/themeOverride" Target="../theme/themeOverride4.xml"/></Relationships>
</file>

<file path=ppt/slides/_rels/slide9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10.xml"/><Relationship Id="rId1" Type="http://schemas.openxmlformats.org/officeDocument/2006/relationships/themeOverride" Target="../theme/themeOverride5.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9780" y="1884811"/>
            <a:ext cx="8609420" cy="3388938"/>
          </a:xfrm>
        </p:spPr>
        <p:txBody>
          <a:bodyPr>
            <a:normAutofit fontScale="90000"/>
          </a:bodyPr>
          <a:lstStyle/>
          <a:p>
            <a:pPr algn="ctr">
              <a:spcBef>
                <a:spcPts val="1200"/>
              </a:spcBef>
            </a:pPr>
            <a:r>
              <a:rPr lang="fr-FR" dirty="0" smtClean="0"/>
              <a:t>Découverte </a:t>
            </a:r>
            <a:br>
              <a:rPr lang="fr-FR" dirty="0" smtClean="0"/>
            </a:br>
            <a:r>
              <a:rPr lang="fr-FR" dirty="0" smtClean="0"/>
              <a:t>de </a:t>
            </a:r>
            <a:r>
              <a:rPr lang="fr-FR" dirty="0"/>
              <a:t>LA Nouvelle version </a:t>
            </a:r>
            <a:br>
              <a:rPr lang="fr-FR" dirty="0"/>
            </a:br>
            <a:r>
              <a:rPr lang="fr-FR" dirty="0"/>
              <a:t>du portail documentaire </a:t>
            </a:r>
            <a:br>
              <a:rPr lang="fr-FR" dirty="0"/>
            </a:br>
            <a:r>
              <a:rPr lang="fr-FR" dirty="0" smtClean="0"/>
              <a:t/>
            </a:r>
            <a:br>
              <a:rPr lang="fr-FR" dirty="0" smtClean="0"/>
            </a:br>
            <a:r>
              <a:rPr lang="fr-FR" dirty="0"/>
              <a:t/>
            </a:r>
            <a:br>
              <a:rPr lang="fr-FR" dirty="0"/>
            </a:br>
            <a:endParaRPr lang="fr-FR" dirty="0"/>
          </a:p>
        </p:txBody>
      </p:sp>
      <p:pic>
        <p:nvPicPr>
          <p:cNvPr id="5" name="Image 4" descr="logo e-sidoc entier.jpg"/>
          <p:cNvPicPr/>
          <p:nvPr/>
        </p:nvPicPr>
        <p:blipFill>
          <a:blip r:embed="rId3" cstate="email">
            <a:extLst>
              <a:ext uri="{28A0092B-C50C-407E-A947-70E740481C1C}">
                <a14:useLocalDpi xmlns:a14="http://schemas.microsoft.com/office/drawing/2010/main"/>
              </a:ext>
            </a:extLst>
          </a:blip>
          <a:stretch>
            <a:fillRect/>
          </a:stretch>
        </p:blipFill>
        <p:spPr>
          <a:xfrm>
            <a:off x="3219697" y="3817090"/>
            <a:ext cx="2298600" cy="893134"/>
          </a:xfrm>
          <a:prstGeom prst="rect">
            <a:avLst/>
          </a:prstGeom>
        </p:spPr>
      </p:pic>
    </p:spTree>
    <p:extLst>
      <p:ext uri="{BB962C8B-B14F-4D97-AF65-F5344CB8AC3E}">
        <p14:creationId xmlns:p14="http://schemas.microsoft.com/office/powerpoint/2010/main" val="3855586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910" y="1529751"/>
            <a:ext cx="7891976" cy="3785652"/>
          </a:xfrm>
          <a:prstGeom prst="rect">
            <a:avLst/>
          </a:prstGeom>
        </p:spPr>
        <p:txBody>
          <a:bodyPr wrap="square">
            <a:spAutoFit/>
          </a:bodyPr>
          <a:lstStyle/>
          <a:p>
            <a:pPr marL="0" lvl="3"/>
            <a:r>
              <a:rPr lang="fr-FR" sz="2400" dirty="0"/>
              <a:t>Une nouvelle présentation des contenus (actualités, articles, sélections…) </a:t>
            </a:r>
            <a:endParaRPr lang="fr-FR" sz="2400" dirty="0" smtClean="0"/>
          </a:p>
          <a:p>
            <a:pPr marL="0" lvl="3"/>
            <a:endParaRPr lang="fr-FR" sz="2400" dirty="0" smtClean="0"/>
          </a:p>
          <a:p>
            <a:pPr marL="285750" lvl="3" indent="-285750">
              <a:buFontTx/>
              <a:buChar char="-"/>
            </a:pPr>
            <a:r>
              <a:rPr lang="fr-FR" sz="2400" dirty="0" smtClean="0"/>
              <a:t>qui</a:t>
            </a:r>
            <a:r>
              <a:rPr lang="fr-FR" sz="2400" dirty="0"/>
              <a:t> invite l’utilisateur à lire directement les contenus plutôt que d’entrer dans les contenus par une logique de contenants</a:t>
            </a:r>
            <a:endParaRPr lang="fr-FR" sz="2400" dirty="0" smtClean="0"/>
          </a:p>
          <a:p>
            <a:pPr marL="285750" lvl="3" indent="-285750">
              <a:buFontTx/>
              <a:buChar char="-"/>
            </a:pPr>
            <a:r>
              <a:rPr lang="fr-FR" sz="2400" dirty="0"/>
              <a:t>l</a:t>
            </a:r>
            <a:r>
              <a:rPr lang="fr-FR" sz="2400" dirty="0" smtClean="0"/>
              <a:t>es </a:t>
            </a:r>
            <a:r>
              <a:rPr lang="fr-FR" sz="2400" dirty="0"/>
              <a:t>nouveautés de </a:t>
            </a:r>
            <a:r>
              <a:rPr lang="fr-FR" sz="2400" dirty="0" smtClean="0"/>
              <a:t>tout </a:t>
            </a:r>
            <a:r>
              <a:rPr lang="fr-FR" sz="2400" dirty="0"/>
              <a:t>type </a:t>
            </a:r>
            <a:r>
              <a:rPr lang="fr-FR" sz="2400" dirty="0" smtClean="0"/>
              <a:t>sont désormais facilement </a:t>
            </a:r>
            <a:r>
              <a:rPr lang="fr-FR" sz="2400" dirty="0"/>
              <a:t>repérables avec des possibilités </a:t>
            </a:r>
            <a:r>
              <a:rPr lang="fr-FR" sz="2400" dirty="0" smtClean="0"/>
              <a:t>de mise en valeur accrues (choix d’un mode de présentation et d’une image pour illustrer la thématique d’une sélection documentaire)</a:t>
            </a:r>
            <a:endParaRPr lang="fr-FR" sz="2400" dirty="0"/>
          </a:p>
        </p:txBody>
      </p:sp>
    </p:spTree>
    <p:extLst>
      <p:ext uri="{BB962C8B-B14F-4D97-AF65-F5344CB8AC3E}">
        <p14:creationId xmlns:p14="http://schemas.microsoft.com/office/powerpoint/2010/main" val="161989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66" y="2351112"/>
            <a:ext cx="7987474" cy="344824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731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 y="631953"/>
            <a:ext cx="8654902" cy="549051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527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12" y="914400"/>
            <a:ext cx="8085842" cy="515191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6200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30" y="516577"/>
            <a:ext cx="8143804" cy="505773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370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03" y="382081"/>
            <a:ext cx="7902239" cy="632706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90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8217" y="1936884"/>
            <a:ext cx="7906042" cy="3046988"/>
          </a:xfrm>
          <a:prstGeom prst="rect">
            <a:avLst/>
          </a:prstGeom>
        </p:spPr>
        <p:txBody>
          <a:bodyPr wrap="square">
            <a:spAutoFit/>
          </a:bodyPr>
          <a:lstStyle/>
          <a:p>
            <a:pPr marL="0" lvl="3"/>
            <a:r>
              <a:rPr lang="fr-FR" sz="2400" dirty="0" smtClean="0"/>
              <a:t>Pour vos abonnements à vos ressources numériques payantes </a:t>
            </a:r>
          </a:p>
          <a:p>
            <a:pPr marL="0" lvl="3"/>
            <a:endParaRPr lang="fr-FR" sz="2400" dirty="0"/>
          </a:p>
          <a:p>
            <a:pPr marL="285750" lvl="3" indent="-285750">
              <a:buFontTx/>
              <a:buChar char="-"/>
            </a:pPr>
            <a:r>
              <a:rPr lang="fr-FR" sz="2400" dirty="0" smtClean="0"/>
              <a:t>Un </a:t>
            </a:r>
            <a:r>
              <a:rPr lang="fr-FR" sz="2400" dirty="0"/>
              <a:t>pavé d’accès présent depuis toute page et </a:t>
            </a:r>
            <a:r>
              <a:rPr lang="fr-FR" sz="2400" dirty="0" smtClean="0"/>
              <a:t>menu </a:t>
            </a:r>
            <a:r>
              <a:rPr lang="fr-FR" sz="2400" dirty="0"/>
              <a:t>de votre portail </a:t>
            </a:r>
          </a:p>
          <a:p>
            <a:pPr marL="285750" lvl="3" indent="-285750">
              <a:buFontTx/>
              <a:buChar char="-"/>
            </a:pPr>
            <a:endParaRPr lang="fr-FR" sz="2400" dirty="0"/>
          </a:p>
          <a:p>
            <a:pPr marL="285750" lvl="3" indent="-285750">
              <a:buFontTx/>
              <a:buChar char="-"/>
            </a:pPr>
            <a:r>
              <a:rPr lang="fr-FR" sz="2400" dirty="0" smtClean="0"/>
              <a:t>De nouvelles possibilités de les éditer comme contenus pour les mettre en valeur et susciter l’envie de les utiliser par vos usagers</a:t>
            </a:r>
            <a:endParaRPr lang="fr-FR" sz="2400" dirty="0"/>
          </a:p>
        </p:txBody>
      </p:sp>
    </p:spTree>
    <p:extLst>
      <p:ext uri="{BB962C8B-B14F-4D97-AF65-F5344CB8AC3E}">
        <p14:creationId xmlns:p14="http://schemas.microsoft.com/office/powerpoint/2010/main" val="2692131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33" y="1721327"/>
            <a:ext cx="8573841" cy="236317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985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1" y="1111348"/>
            <a:ext cx="8568620" cy="396928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96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601" y="846617"/>
            <a:ext cx="6869430" cy="52806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135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5062" y="1301692"/>
            <a:ext cx="8231400" cy="5386090"/>
          </a:xfrm>
          <a:prstGeom prst="rect">
            <a:avLst/>
          </a:prstGeom>
          <a:noFill/>
        </p:spPr>
        <p:txBody>
          <a:bodyPr wrap="square" rtlCol="0">
            <a:spAutoFit/>
          </a:bodyPr>
          <a:lstStyle/>
          <a:p>
            <a:r>
              <a:rPr lang="fr-FR" sz="2400" dirty="0" smtClean="0"/>
              <a:t>Le 3 février 2020,  tous les contenus  éditoriaux et les données des utilisateurs de la plateforme des 8000 portails e-sidoc  vont être basculés vers une nouvelle plateforme e-</a:t>
            </a:r>
            <a:r>
              <a:rPr lang="fr-FR" sz="2400" dirty="0" err="1" smtClean="0"/>
              <a:t>sidoc</a:t>
            </a:r>
            <a:r>
              <a:rPr lang="fr-FR" sz="2400" dirty="0" smtClean="0"/>
              <a:t>. </a:t>
            </a:r>
          </a:p>
          <a:p>
            <a:endParaRPr lang="fr-FR" sz="2400" dirty="0"/>
          </a:p>
          <a:p>
            <a:r>
              <a:rPr lang="fr-FR" sz="2400" dirty="0" smtClean="0"/>
              <a:t>Cette nouvelle plateforme plus robuste, plus performante, plus rapide va permettre de bénéficier de fonctionnalités intégralement refondues et d’offrir de nouvelles fonctionnalités.</a:t>
            </a:r>
          </a:p>
          <a:p>
            <a:endParaRPr lang="fr-FR" sz="2400" dirty="0"/>
          </a:p>
          <a:p>
            <a:r>
              <a:rPr lang="fr-FR" sz="2400" dirty="0" smtClean="0"/>
              <a:t>Pour </a:t>
            </a:r>
            <a:r>
              <a:rPr lang="fr-FR" sz="2400" dirty="0"/>
              <a:t>vos usagers, de nouvelles interfaces </a:t>
            </a:r>
            <a:r>
              <a:rPr lang="fr-FR" sz="2400" dirty="0" smtClean="0"/>
              <a:t>plus </a:t>
            </a:r>
            <a:r>
              <a:rPr lang="fr-FR" sz="2400" dirty="0"/>
              <a:t>esthétiques avec une ergonomie épurée pour une navigation plus intuitive </a:t>
            </a:r>
            <a:r>
              <a:rPr lang="fr-FR" sz="2400" dirty="0" smtClean="0"/>
              <a:t>qui invite </a:t>
            </a:r>
            <a:r>
              <a:rPr lang="fr-FR" sz="2400" dirty="0"/>
              <a:t>à la découverte et à la </a:t>
            </a:r>
            <a:r>
              <a:rPr lang="fr-FR" sz="2400" dirty="0" smtClean="0"/>
              <a:t>lecture et un moteur de recherche plus performant pour votre catalogue.</a:t>
            </a:r>
          </a:p>
          <a:p>
            <a:endParaRPr lang="fr-FR" sz="2800" dirty="0"/>
          </a:p>
          <a:p>
            <a:pPr algn="r"/>
            <a:r>
              <a:rPr lang="fr-FR" sz="2800" dirty="0" smtClean="0"/>
              <a:t>Partons à sa découverte…</a:t>
            </a:r>
            <a:endParaRPr lang="fr-FR" sz="2800" dirty="0"/>
          </a:p>
        </p:txBody>
      </p:sp>
    </p:spTree>
    <p:extLst>
      <p:ext uri="{BB962C8B-B14F-4D97-AF65-F5344CB8AC3E}">
        <p14:creationId xmlns:p14="http://schemas.microsoft.com/office/powerpoint/2010/main" val="1977430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316" y="2156267"/>
            <a:ext cx="7575453" cy="1384995"/>
          </a:xfrm>
          <a:prstGeom prst="rect">
            <a:avLst/>
          </a:prstGeom>
        </p:spPr>
        <p:txBody>
          <a:bodyPr wrap="square">
            <a:spAutoFit/>
          </a:bodyPr>
          <a:lstStyle/>
          <a:p>
            <a:pPr lvl="3"/>
            <a:r>
              <a:rPr lang="fr-FR" sz="2800" dirty="0" smtClean="0"/>
              <a:t>Les interfaces publiques sont désormais multi écrans et s’adaptent aux usages en mobilité</a:t>
            </a:r>
            <a:endParaRPr lang="fr-FR" sz="2800" dirty="0"/>
          </a:p>
        </p:txBody>
      </p:sp>
    </p:spTree>
    <p:extLst>
      <p:ext uri="{BB962C8B-B14F-4D97-AF65-F5344CB8AC3E}">
        <p14:creationId xmlns:p14="http://schemas.microsoft.com/office/powerpoint/2010/main" val="1339457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441" y="1244934"/>
            <a:ext cx="5326281" cy="53124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4" y="163904"/>
            <a:ext cx="2815808" cy="89334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504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7364" y="733246"/>
            <a:ext cx="7280031" cy="6124754"/>
          </a:xfrm>
          <a:prstGeom prst="rect">
            <a:avLst/>
          </a:prstGeom>
        </p:spPr>
        <p:txBody>
          <a:bodyPr wrap="square">
            <a:spAutoFit/>
          </a:bodyPr>
          <a:lstStyle/>
          <a:p>
            <a:pPr marL="541338" lvl="3"/>
            <a:r>
              <a:rPr lang="fr-FR" sz="2800" dirty="0" smtClean="0"/>
              <a:t>Le moteur de recherche sur le catalogue</a:t>
            </a:r>
          </a:p>
          <a:p>
            <a:pPr marL="541338" lvl="3"/>
            <a:endParaRPr lang="fr-FR" sz="2800" dirty="0"/>
          </a:p>
          <a:p>
            <a:pPr marL="998538" lvl="3" indent="-457200">
              <a:buFont typeface="Calibri" panose="020F0502020204030204" pitchFamily="34" charset="0"/>
              <a:buChar char="⁻"/>
            </a:pPr>
            <a:r>
              <a:rPr lang="fr-FR" sz="2800" dirty="0" smtClean="0"/>
              <a:t>qui propose de nouveaux parcours de découverte de sélections </a:t>
            </a:r>
          </a:p>
          <a:p>
            <a:pPr marL="998538" lvl="3" indent="-457200">
              <a:buFont typeface="Calibri" panose="020F0502020204030204" pitchFamily="34" charset="0"/>
              <a:buChar char="⁻"/>
            </a:pPr>
            <a:r>
              <a:rPr lang="fr-FR" sz="2800" dirty="0" smtClean="0"/>
              <a:t>qui propose un nouvel algorithme de recherche et de nouvelles possibilités pour donner du sens et filtrer les résultats</a:t>
            </a:r>
          </a:p>
          <a:p>
            <a:pPr marL="998538" lvl="3" indent="-457200">
              <a:buFont typeface="Calibri" panose="020F0502020204030204" pitchFamily="34" charset="0"/>
              <a:buChar char="⁻"/>
            </a:pPr>
            <a:r>
              <a:rPr lang="fr-FR" sz="2800" dirty="0" smtClean="0"/>
              <a:t>Des affichages allégés pour faciliter la lecture des élèves</a:t>
            </a:r>
          </a:p>
          <a:p>
            <a:pPr marL="998538" lvl="3" indent="-457200">
              <a:buFont typeface="Calibri" panose="020F0502020204030204" pitchFamily="34" charset="0"/>
              <a:buChar char="⁻"/>
            </a:pPr>
            <a:r>
              <a:rPr lang="fr-FR" sz="2800" dirty="0" smtClean="0"/>
              <a:t>De nouvelles possibilités d’exploitation des résultats trouvés </a:t>
            </a:r>
          </a:p>
          <a:p>
            <a:pPr marL="998538" lvl="3" indent="-457200">
              <a:buFont typeface="Calibri" panose="020F0502020204030204" pitchFamily="34" charset="0"/>
              <a:buChar char="⁻"/>
            </a:pPr>
            <a:endParaRPr lang="fr-FR" sz="2800" dirty="0" smtClean="0"/>
          </a:p>
          <a:p>
            <a:pPr lvl="3"/>
            <a:endParaRPr lang="fr-FR" sz="2800" dirty="0"/>
          </a:p>
          <a:p>
            <a:pPr lvl="3"/>
            <a:endParaRPr lang="fr-FR" sz="2800" dirty="0"/>
          </a:p>
        </p:txBody>
      </p:sp>
    </p:spTree>
    <p:extLst>
      <p:ext uri="{BB962C8B-B14F-4D97-AF65-F5344CB8AC3E}">
        <p14:creationId xmlns:p14="http://schemas.microsoft.com/office/powerpoint/2010/main" val="2556326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56" y="1842868"/>
            <a:ext cx="8482601" cy="326038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081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7969"/>
            <a:ext cx="8999996" cy="408910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182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9" y="1794755"/>
            <a:ext cx="8996001" cy="391672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659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18" y="1769989"/>
            <a:ext cx="8801100" cy="36385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609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82" y="1069144"/>
            <a:ext cx="3115355" cy="404849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343" y="1069144"/>
            <a:ext cx="3478769" cy="431064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234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479550"/>
            <a:ext cx="8502650" cy="38989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80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555750"/>
            <a:ext cx="8369300" cy="37465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719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85" y="637953"/>
            <a:ext cx="8717777" cy="609245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7027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23" y="1323975"/>
            <a:ext cx="8585200" cy="40995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02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69" y="1015267"/>
            <a:ext cx="7736499" cy="48166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879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3" y="4651679"/>
            <a:ext cx="6295292" cy="2206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12" y="2258452"/>
            <a:ext cx="6213573" cy="239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74" y="118501"/>
            <a:ext cx="7059687" cy="213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1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84" y="1742980"/>
            <a:ext cx="7154887" cy="367117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126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182" y="936621"/>
            <a:ext cx="7927144" cy="3970318"/>
          </a:xfrm>
          <a:prstGeom prst="rect">
            <a:avLst/>
          </a:prstGeom>
        </p:spPr>
        <p:txBody>
          <a:bodyPr wrap="square">
            <a:spAutoFit/>
          </a:bodyPr>
          <a:lstStyle/>
          <a:p>
            <a:pPr marL="541338" lvl="3"/>
            <a:r>
              <a:rPr lang="fr-FR" sz="2800" dirty="0" smtClean="0"/>
              <a:t>Pour le compte lecteur,</a:t>
            </a:r>
          </a:p>
          <a:p>
            <a:pPr marL="998538" lvl="3" indent="-457200">
              <a:buFontTx/>
              <a:buChar char="-"/>
            </a:pPr>
            <a:r>
              <a:rPr lang="fr-FR" sz="2800" dirty="0" smtClean="0"/>
              <a:t>Une nouvelle organisation des écrans</a:t>
            </a:r>
          </a:p>
          <a:p>
            <a:pPr marL="998538" lvl="3" indent="-457200">
              <a:buFontTx/>
              <a:buChar char="-"/>
            </a:pPr>
            <a:r>
              <a:rPr lang="fr-FR" sz="2800" dirty="0" smtClean="0"/>
              <a:t>Une prise de connaissance des potentialités du compte lecteur sans être authentifié</a:t>
            </a:r>
          </a:p>
          <a:p>
            <a:pPr marL="998538" lvl="3" indent="-457200">
              <a:buFontTx/>
              <a:buChar char="-"/>
            </a:pPr>
            <a:r>
              <a:rPr lang="fr-FR" sz="2800" dirty="0" smtClean="0"/>
              <a:t>La possibilité de créer un brouillon d’un nouvel avis</a:t>
            </a:r>
          </a:p>
          <a:p>
            <a:pPr marL="998538" lvl="3" indent="-457200">
              <a:buFont typeface="Calibri" panose="020F0502020204030204" pitchFamily="34" charset="0"/>
              <a:buChar char="⁻"/>
            </a:pPr>
            <a:r>
              <a:rPr lang="fr-FR" sz="2800" dirty="0" smtClean="0"/>
              <a:t>Un nouveau parcours d’accès à vos ressources numériques payantes</a:t>
            </a:r>
          </a:p>
          <a:p>
            <a:pPr lvl="3"/>
            <a:endParaRPr lang="fr-FR" sz="2800" dirty="0" smtClean="0"/>
          </a:p>
        </p:txBody>
      </p:sp>
    </p:spTree>
    <p:extLst>
      <p:ext uri="{BB962C8B-B14F-4D97-AF65-F5344CB8AC3E}">
        <p14:creationId xmlns:p14="http://schemas.microsoft.com/office/powerpoint/2010/main" val="1697001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623888"/>
            <a:ext cx="4533900" cy="5610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697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15" y="1477613"/>
            <a:ext cx="8729331" cy="392523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2040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18" y="2156535"/>
            <a:ext cx="8982222" cy="342829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792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7686"/>
            <a:ext cx="8842821" cy="278060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2868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61" y="2551367"/>
            <a:ext cx="6112412" cy="1815882"/>
          </a:xfrm>
          <a:prstGeom prst="rect">
            <a:avLst/>
          </a:prstGeom>
        </p:spPr>
        <p:txBody>
          <a:bodyPr wrap="square">
            <a:spAutoFit/>
          </a:bodyPr>
          <a:lstStyle/>
          <a:p>
            <a:pPr marL="541338" lvl="3"/>
            <a:r>
              <a:rPr lang="fr-FR" sz="2800" dirty="0" smtClean="0"/>
              <a:t>Le mode de recherche avancée dispose d’une nouvelle ergonomie et d’un repositionnement quant à sa fonction.</a:t>
            </a:r>
            <a:endParaRPr lang="fr-FR" sz="2800" dirty="0"/>
          </a:p>
        </p:txBody>
      </p:sp>
    </p:spTree>
    <p:extLst>
      <p:ext uri="{BB962C8B-B14F-4D97-AF65-F5344CB8AC3E}">
        <p14:creationId xmlns:p14="http://schemas.microsoft.com/office/powerpoint/2010/main" val="406864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61182" y="1364567"/>
            <a:ext cx="7610622" cy="4985980"/>
          </a:xfrm>
          <a:prstGeom prst="rect">
            <a:avLst/>
          </a:prstGeom>
          <a:noFill/>
        </p:spPr>
        <p:txBody>
          <a:bodyPr wrap="square" rtlCol="0">
            <a:spAutoFit/>
          </a:bodyPr>
          <a:lstStyle/>
          <a:p>
            <a:r>
              <a:rPr lang="fr-FR" sz="2400" dirty="0" smtClean="0"/>
              <a:t>Une nouvelle organisation des pages d’accueil</a:t>
            </a:r>
          </a:p>
          <a:p>
            <a:endParaRPr lang="fr-FR" sz="2400" dirty="0"/>
          </a:p>
          <a:p>
            <a:pPr marL="285750" indent="-285750">
              <a:buFontTx/>
              <a:buChar char="-"/>
            </a:pPr>
            <a:r>
              <a:rPr lang="fr-FR" sz="2400" dirty="0"/>
              <a:t>qui </a:t>
            </a:r>
            <a:r>
              <a:rPr lang="fr-FR" sz="2400" dirty="0" smtClean="0"/>
              <a:t>place le moteur de recherche sur le catalogue documentaire au cœur du portail</a:t>
            </a:r>
          </a:p>
          <a:p>
            <a:pPr marL="285750" indent="-285750">
              <a:buFontTx/>
              <a:buChar char="-"/>
            </a:pPr>
            <a:endParaRPr lang="fr-FR" sz="2400" dirty="0"/>
          </a:p>
          <a:p>
            <a:pPr marL="285750" indent="-285750">
              <a:buFontTx/>
              <a:buChar char="-"/>
            </a:pPr>
            <a:r>
              <a:rPr lang="fr-FR" sz="2400" dirty="0" smtClean="0"/>
              <a:t>qui permet de personnaliser les pages d’accueil de vos différents espaces avec une couleur et une image au choix du CDI</a:t>
            </a:r>
          </a:p>
          <a:p>
            <a:pPr marL="285750" indent="-285750">
              <a:buFontTx/>
              <a:buChar char="-"/>
            </a:pPr>
            <a:endParaRPr lang="fr-FR" sz="2400" dirty="0"/>
          </a:p>
          <a:p>
            <a:pPr marL="285750" lvl="3" indent="-285750">
              <a:buFontTx/>
              <a:buChar char="-"/>
            </a:pPr>
            <a:r>
              <a:rPr lang="fr-FR" sz="2400" dirty="0" smtClean="0"/>
              <a:t>qui gagne en lisibilité avec beaucoup moins de textes à lire du fait de l’arborescence horizontale des rubriques</a:t>
            </a:r>
            <a:endParaRPr lang="fr-FR" sz="2400"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a:p>
        </p:txBody>
      </p:sp>
    </p:spTree>
    <p:extLst>
      <p:ext uri="{BB962C8B-B14F-4D97-AF65-F5344CB8AC3E}">
        <p14:creationId xmlns:p14="http://schemas.microsoft.com/office/powerpoint/2010/main" val="42499515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57" y="205455"/>
            <a:ext cx="7555170" cy="290391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50" y="3907900"/>
            <a:ext cx="7690980" cy="167443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cteur droit avec flèche 4"/>
          <p:cNvCxnSpPr/>
          <p:nvPr/>
        </p:nvCxnSpPr>
        <p:spPr>
          <a:xfrm flipH="1">
            <a:off x="1956391" y="2243470"/>
            <a:ext cx="3923414" cy="16644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0497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23" y="728438"/>
            <a:ext cx="6878039" cy="169650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23" y="3160294"/>
            <a:ext cx="2301666" cy="288825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818" y="3396068"/>
            <a:ext cx="5251303" cy="26418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6995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1883585"/>
            <a:ext cx="7680960" cy="3108543"/>
          </a:xfrm>
          <a:prstGeom prst="rect">
            <a:avLst/>
          </a:prstGeom>
        </p:spPr>
        <p:txBody>
          <a:bodyPr wrap="square">
            <a:spAutoFit/>
          </a:bodyPr>
          <a:lstStyle/>
          <a:p>
            <a:pPr marL="541338" lvl="3"/>
            <a:r>
              <a:rPr lang="fr-FR" sz="2800" dirty="0"/>
              <a:t>Le mode de recherche </a:t>
            </a:r>
            <a:r>
              <a:rPr lang="fr-FR" sz="2800" dirty="0" smtClean="0"/>
              <a:t>expert </a:t>
            </a:r>
          </a:p>
          <a:p>
            <a:pPr marL="541338" lvl="3"/>
            <a:endParaRPr lang="fr-FR" sz="2800" dirty="0"/>
          </a:p>
          <a:p>
            <a:pPr marL="998538" lvl="3" indent="-457200">
              <a:buFontTx/>
              <a:buChar char="-"/>
            </a:pPr>
            <a:r>
              <a:rPr lang="fr-FR" sz="2800" dirty="0" smtClean="0"/>
              <a:t>désormais accessible uniquement par l’administrateur du portail </a:t>
            </a:r>
          </a:p>
          <a:p>
            <a:pPr marL="998538" lvl="3" indent="-457200">
              <a:buFontTx/>
              <a:buChar char="-"/>
            </a:pPr>
            <a:r>
              <a:rPr lang="fr-FR" sz="2800" dirty="0" smtClean="0"/>
              <a:t>dispose </a:t>
            </a:r>
            <a:r>
              <a:rPr lang="fr-FR" sz="2800" dirty="0"/>
              <a:t>d’une nouvelle </a:t>
            </a:r>
            <a:r>
              <a:rPr lang="fr-FR" sz="2800" dirty="0" smtClean="0"/>
              <a:t>ergonomie et d’un nouveau champ de recherche sur les sources des notices du catalogue</a:t>
            </a:r>
            <a:endParaRPr lang="fr-FR" sz="2800" dirty="0"/>
          </a:p>
        </p:txBody>
      </p:sp>
    </p:spTree>
    <p:extLst>
      <p:ext uri="{BB962C8B-B14F-4D97-AF65-F5344CB8AC3E}">
        <p14:creationId xmlns:p14="http://schemas.microsoft.com/office/powerpoint/2010/main" val="3804423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770" y="4514099"/>
            <a:ext cx="2150562" cy="226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37424"/>
            <a:ext cx="91059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2671" y="3229277"/>
            <a:ext cx="4591782" cy="322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376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013" y="2413338"/>
            <a:ext cx="7631722" cy="1815882"/>
          </a:xfrm>
          <a:prstGeom prst="rect">
            <a:avLst/>
          </a:prstGeom>
        </p:spPr>
        <p:txBody>
          <a:bodyPr wrap="square">
            <a:spAutoFit/>
          </a:bodyPr>
          <a:lstStyle/>
          <a:p>
            <a:pPr marL="541338" lvl="3"/>
            <a:r>
              <a:rPr lang="fr-FR" sz="2800" dirty="0"/>
              <a:t>Les catalogues guidés de </a:t>
            </a:r>
            <a:r>
              <a:rPr lang="fr-FR" sz="2800" dirty="0" smtClean="0"/>
              <a:t>la rubrique «Butiner </a:t>
            </a:r>
            <a:r>
              <a:rPr lang="fr-FR" sz="2800" dirty="0"/>
              <a:t>au CDI </a:t>
            </a:r>
            <a:r>
              <a:rPr lang="fr-FR" sz="2800" dirty="0" smtClean="0"/>
              <a:t>» de la V1 d’e-sidoc sont mis en scène de manière plus dynamique pour </a:t>
            </a:r>
            <a:r>
              <a:rPr lang="fr-FR" sz="2800" dirty="0"/>
              <a:t>guider les élèves </a:t>
            </a:r>
            <a:r>
              <a:rPr lang="fr-FR" sz="2800" dirty="0" smtClean="0"/>
              <a:t>et les inviter à la découverte de contenus</a:t>
            </a:r>
            <a:endParaRPr lang="fr-FR" sz="2800" dirty="0"/>
          </a:p>
        </p:txBody>
      </p:sp>
    </p:spTree>
    <p:extLst>
      <p:ext uri="{BB962C8B-B14F-4D97-AF65-F5344CB8AC3E}">
        <p14:creationId xmlns:p14="http://schemas.microsoft.com/office/powerpoint/2010/main" val="898441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 y="1340191"/>
            <a:ext cx="8848464" cy="425874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4224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45" y="1348594"/>
            <a:ext cx="8625727" cy="416594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0770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86" y="1480307"/>
            <a:ext cx="8960409" cy="373880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4649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83" y="2477876"/>
            <a:ext cx="8851529" cy="34345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3983" y="260333"/>
            <a:ext cx="8102990" cy="1384995"/>
          </a:xfrm>
          <a:prstGeom prst="rect">
            <a:avLst/>
          </a:prstGeom>
        </p:spPr>
        <p:txBody>
          <a:bodyPr wrap="square">
            <a:spAutoFit/>
          </a:bodyPr>
          <a:lstStyle/>
          <a:p>
            <a:pPr marL="541338" lvl="3"/>
            <a:r>
              <a:rPr lang="fr-FR" sz="2800" dirty="0" smtClean="0"/>
              <a:t>L’ergonomie et le positionnement de la recherche sur d’autres catalogues e-sidoc ont été modifiés dans les écrans de restitution des résultats </a:t>
            </a:r>
            <a:endParaRPr lang="fr-FR" sz="2800" dirty="0"/>
          </a:p>
        </p:txBody>
      </p:sp>
    </p:spTree>
    <p:extLst>
      <p:ext uri="{BB962C8B-B14F-4D97-AF65-F5344CB8AC3E}">
        <p14:creationId xmlns:p14="http://schemas.microsoft.com/office/powerpoint/2010/main" val="579332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184" y="822064"/>
            <a:ext cx="8560191" cy="5262979"/>
          </a:xfrm>
          <a:prstGeom prst="rect">
            <a:avLst/>
          </a:prstGeom>
        </p:spPr>
        <p:txBody>
          <a:bodyPr wrap="square">
            <a:spAutoFit/>
          </a:bodyPr>
          <a:lstStyle/>
          <a:p>
            <a:r>
              <a:rPr lang="fr-FR" sz="2800" dirty="0"/>
              <a:t>Dans la V1, le front office et le back office de publication </a:t>
            </a:r>
            <a:r>
              <a:rPr lang="fr-FR" sz="2800" dirty="0" smtClean="0"/>
              <a:t>pour le professeur documentaliste étaient </a:t>
            </a:r>
            <a:r>
              <a:rPr lang="fr-FR" sz="2800" dirty="0"/>
              <a:t>d’une certaine façon </a:t>
            </a:r>
            <a:r>
              <a:rPr lang="fr-FR" sz="2800" dirty="0" smtClean="0"/>
              <a:t>imbriqués</a:t>
            </a:r>
            <a:r>
              <a:rPr lang="fr-FR" sz="2800" dirty="0"/>
              <a:t> </a:t>
            </a:r>
            <a:r>
              <a:rPr lang="fr-FR" sz="2800" dirty="0" smtClean="0"/>
              <a:t>ce qui limitait les possibilités d’évolution et d’édition.</a:t>
            </a:r>
          </a:p>
          <a:p>
            <a:r>
              <a:rPr lang="fr-FR" sz="2800" dirty="0" smtClean="0"/>
              <a:t>La </a:t>
            </a:r>
            <a:r>
              <a:rPr lang="fr-FR" sz="2800" dirty="0"/>
              <a:t>V2 propose un </a:t>
            </a:r>
            <a:r>
              <a:rPr lang="fr-FR" sz="2800" dirty="0" smtClean="0"/>
              <a:t>véritable bureau de travail (back office) </a:t>
            </a:r>
            <a:r>
              <a:rPr lang="fr-FR" sz="2800" dirty="0"/>
              <a:t>distinct des interfaces </a:t>
            </a:r>
            <a:r>
              <a:rPr lang="fr-FR" sz="2800" dirty="0" smtClean="0"/>
              <a:t>publiques. </a:t>
            </a:r>
          </a:p>
          <a:p>
            <a:endParaRPr lang="fr-FR" sz="2800" dirty="0" smtClean="0"/>
          </a:p>
          <a:p>
            <a:r>
              <a:rPr lang="fr-FR" sz="2800" dirty="0" smtClean="0"/>
              <a:t>Deux manières d’y accéder :</a:t>
            </a:r>
          </a:p>
          <a:p>
            <a:pPr marL="457200" indent="-457200">
              <a:buFontTx/>
              <a:buChar char="-"/>
            </a:pPr>
            <a:r>
              <a:rPr lang="fr-FR" sz="2800" dirty="0" smtClean="0"/>
              <a:t>En s’identifiant </a:t>
            </a:r>
            <a:r>
              <a:rPr lang="fr-FR" sz="2800" dirty="0"/>
              <a:t>avec son code administrateur depuis le </a:t>
            </a:r>
            <a:r>
              <a:rPr lang="fr-FR" sz="2800" dirty="0" smtClean="0"/>
              <a:t>le </a:t>
            </a:r>
            <a:r>
              <a:rPr lang="fr-FR" sz="2800" dirty="0"/>
              <a:t>bouton « Mon compte </a:t>
            </a:r>
            <a:r>
              <a:rPr lang="fr-FR" sz="2800" dirty="0" smtClean="0"/>
              <a:t>» qui propose un accès dédié.</a:t>
            </a:r>
          </a:p>
          <a:p>
            <a:pPr marL="457200" indent="-457200">
              <a:buFontTx/>
              <a:buChar char="-"/>
            </a:pPr>
            <a:r>
              <a:rPr lang="fr-FR" sz="2800" dirty="0" smtClean="0"/>
              <a:t>Via une url spécifique</a:t>
            </a:r>
            <a:endParaRPr lang="fr-FR" sz="2800" dirty="0"/>
          </a:p>
        </p:txBody>
      </p:sp>
    </p:spTree>
    <p:extLst>
      <p:ext uri="{BB962C8B-B14F-4D97-AF65-F5344CB8AC3E}">
        <p14:creationId xmlns:p14="http://schemas.microsoft.com/office/powerpoint/2010/main" val="2292707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94" y="1188543"/>
            <a:ext cx="8931346" cy="494700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158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542925"/>
            <a:ext cx="4714875" cy="57721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889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2" y="1062730"/>
            <a:ext cx="7536030" cy="32907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avec flèche 5"/>
          <p:cNvCxnSpPr/>
          <p:nvPr/>
        </p:nvCxnSpPr>
        <p:spPr>
          <a:xfrm flipH="1">
            <a:off x="7570382" y="2779097"/>
            <a:ext cx="5103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8080745" y="2779097"/>
            <a:ext cx="0" cy="2228839"/>
          </a:xfrm>
          <a:prstGeom prst="line">
            <a:avLst/>
          </a:prstGeom>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712382" y="4784652"/>
            <a:ext cx="6858000" cy="1569660"/>
          </a:xfrm>
          <a:prstGeom prst="rect">
            <a:avLst/>
          </a:prstGeom>
          <a:noFill/>
        </p:spPr>
        <p:txBody>
          <a:bodyPr wrap="square" rtlCol="0">
            <a:spAutoFit/>
          </a:bodyPr>
          <a:lstStyle/>
          <a:p>
            <a:pPr algn="just"/>
            <a:r>
              <a:rPr lang="fr-FR" sz="2400" dirty="0" smtClean="0"/>
              <a:t>Après authentification en tant qu’administrateur dans le front office, un bouton de modification est présent sur chaque contenu. Il permet de basculer dans le back office.</a:t>
            </a:r>
            <a:endParaRPr lang="fr-FR" sz="2400" dirty="0"/>
          </a:p>
        </p:txBody>
      </p:sp>
    </p:spTree>
    <p:extLst>
      <p:ext uri="{BB962C8B-B14F-4D97-AF65-F5344CB8AC3E}">
        <p14:creationId xmlns:p14="http://schemas.microsoft.com/office/powerpoint/2010/main" val="4816578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903" y="1637636"/>
            <a:ext cx="3879850" cy="46672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93404" y="616688"/>
            <a:ext cx="7506586" cy="830997"/>
          </a:xfrm>
          <a:prstGeom prst="rect">
            <a:avLst/>
          </a:prstGeom>
          <a:noFill/>
        </p:spPr>
        <p:txBody>
          <a:bodyPr wrap="square" rtlCol="0">
            <a:spAutoFit/>
          </a:bodyPr>
          <a:lstStyle/>
          <a:p>
            <a:r>
              <a:rPr lang="fr-FR" sz="2400" dirty="0" smtClean="0"/>
              <a:t>Page d’authentification au back office de publication et d’administration d’e-sidoc via une url dédiée</a:t>
            </a:r>
            <a:endParaRPr lang="fr-FR" sz="2400" dirty="0"/>
          </a:p>
        </p:txBody>
      </p:sp>
    </p:spTree>
    <p:extLst>
      <p:ext uri="{BB962C8B-B14F-4D97-AF65-F5344CB8AC3E}">
        <p14:creationId xmlns:p14="http://schemas.microsoft.com/office/powerpoint/2010/main" val="1730924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360" y="511491"/>
            <a:ext cx="7761769" cy="6124754"/>
          </a:xfrm>
          <a:prstGeom prst="rect">
            <a:avLst/>
          </a:prstGeom>
        </p:spPr>
        <p:txBody>
          <a:bodyPr wrap="square">
            <a:spAutoFit/>
          </a:bodyPr>
          <a:lstStyle/>
          <a:p>
            <a:r>
              <a:rPr lang="fr-FR" sz="2800" dirty="0" smtClean="0"/>
              <a:t>Le professeur documentaliste est accueilli dans le back office par un tableau de bord. Ce dernier permet rapidement d’appréhender :</a:t>
            </a:r>
          </a:p>
          <a:p>
            <a:endParaRPr lang="fr-FR" sz="2800" dirty="0" smtClean="0"/>
          </a:p>
          <a:p>
            <a:pPr marL="457200" indent="-457200">
              <a:buFontTx/>
              <a:buChar char="-"/>
            </a:pPr>
            <a:r>
              <a:rPr lang="fr-FR" sz="2800" dirty="0" smtClean="0"/>
              <a:t>les actions en attente (avis à modérer, demandes de réservations à traiter dans BCDI)</a:t>
            </a:r>
          </a:p>
          <a:p>
            <a:pPr marL="457200" indent="-457200">
              <a:buFontTx/>
              <a:buChar char="-"/>
            </a:pPr>
            <a:r>
              <a:rPr lang="fr-FR" sz="2800" dirty="0" smtClean="0"/>
              <a:t>l’audience du portail</a:t>
            </a:r>
          </a:p>
          <a:p>
            <a:pPr marL="457200" indent="-457200">
              <a:buFontTx/>
              <a:buChar char="-"/>
            </a:pPr>
            <a:r>
              <a:rPr lang="fr-FR" sz="2800" dirty="0"/>
              <a:t>d</a:t>
            </a:r>
            <a:r>
              <a:rPr lang="fr-FR" sz="2800" dirty="0" smtClean="0"/>
              <a:t>e disposer d’informations éditoriales (nouveautés sur e-sidoc et données d’activités sur l’ensemble de la plateforme des portails </a:t>
            </a:r>
          </a:p>
          <a:p>
            <a:r>
              <a:rPr lang="fr-FR" sz="2800" dirty="0"/>
              <a:t>	</a:t>
            </a:r>
            <a:r>
              <a:rPr lang="fr-FR" sz="2800" dirty="0" smtClean="0"/>
              <a:t>e-sidoc)</a:t>
            </a:r>
          </a:p>
          <a:p>
            <a:pPr marL="457200" indent="-457200">
              <a:buFontTx/>
              <a:buChar char="-"/>
            </a:pPr>
            <a:r>
              <a:rPr lang="fr-FR" sz="2800" dirty="0" smtClean="0"/>
              <a:t>d’avoir à portée de clic les liens utiles (manuel, assistance…)</a:t>
            </a:r>
          </a:p>
          <a:p>
            <a:r>
              <a:rPr lang="fr-FR" sz="2800" dirty="0" smtClean="0"/>
              <a:t> </a:t>
            </a:r>
            <a:endParaRPr lang="fr-FR" sz="2800" dirty="0"/>
          </a:p>
        </p:txBody>
      </p:sp>
    </p:spTree>
    <p:extLst>
      <p:ext uri="{BB962C8B-B14F-4D97-AF65-F5344CB8AC3E}">
        <p14:creationId xmlns:p14="http://schemas.microsoft.com/office/powerpoint/2010/main" val="3571438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48" y="1923902"/>
            <a:ext cx="9027452" cy="376304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225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16" y="3383258"/>
            <a:ext cx="707707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1" y="635766"/>
            <a:ext cx="8155171" cy="2246769"/>
          </a:xfrm>
          <a:prstGeom prst="rect">
            <a:avLst/>
          </a:prstGeom>
        </p:spPr>
        <p:txBody>
          <a:bodyPr wrap="square">
            <a:spAutoFit/>
          </a:bodyPr>
          <a:lstStyle/>
          <a:p>
            <a:r>
              <a:rPr lang="fr-FR" sz="2000" dirty="0" smtClean="0"/>
              <a:t>La barre de menus générale du back office a été conçue pour appréhender facilement les principales fonctionnalités d’un portail e-sidoc</a:t>
            </a:r>
            <a:endParaRPr lang="fr-FR" sz="2000" dirty="0"/>
          </a:p>
          <a:p>
            <a:endParaRPr lang="fr-FR" sz="2000" dirty="0"/>
          </a:p>
          <a:p>
            <a:pPr marL="457200" indent="-457200">
              <a:buFontTx/>
              <a:buChar char="-"/>
            </a:pPr>
            <a:r>
              <a:rPr lang="fr-FR" sz="2000" dirty="0" smtClean="0"/>
              <a:t>Edition de contenus et organisation de l’arborescence du </a:t>
            </a:r>
            <a:r>
              <a:rPr lang="fr-FR" sz="2000" dirty="0"/>
              <a:t>portail</a:t>
            </a:r>
          </a:p>
          <a:p>
            <a:pPr marL="457200" indent="-457200">
              <a:buFontTx/>
              <a:buChar char="-"/>
            </a:pPr>
            <a:r>
              <a:rPr lang="fr-FR" sz="2000" dirty="0" smtClean="0"/>
              <a:t>Gestion  de la modération des avis d’une communauté d’usagers</a:t>
            </a:r>
          </a:p>
          <a:p>
            <a:pPr marL="457200" indent="-457200">
              <a:buFontTx/>
              <a:buChar char="-"/>
            </a:pPr>
            <a:r>
              <a:rPr lang="fr-FR" sz="2000" dirty="0" smtClean="0"/>
              <a:t>Prise de connaissance et mesure de l’activité sur un portail</a:t>
            </a:r>
          </a:p>
          <a:p>
            <a:pPr marL="457200" indent="-457200">
              <a:buFontTx/>
              <a:buChar char="-"/>
            </a:pPr>
            <a:r>
              <a:rPr lang="fr-FR" sz="2000" dirty="0" smtClean="0"/>
              <a:t>Paramétrage et activation de certaines fonctionnalités</a:t>
            </a:r>
            <a:endParaRPr lang="fr-FR" sz="2000" dirty="0"/>
          </a:p>
        </p:txBody>
      </p:sp>
      <p:sp>
        <p:nvSpPr>
          <p:cNvPr id="5" name="Rectangle 4"/>
          <p:cNvSpPr/>
          <p:nvPr/>
        </p:nvSpPr>
        <p:spPr>
          <a:xfrm>
            <a:off x="563525" y="4806768"/>
            <a:ext cx="8133908" cy="1200329"/>
          </a:xfrm>
          <a:prstGeom prst="rect">
            <a:avLst/>
          </a:prstGeom>
        </p:spPr>
        <p:txBody>
          <a:bodyPr wrap="square">
            <a:spAutoFit/>
          </a:bodyPr>
          <a:lstStyle/>
          <a:p>
            <a:r>
              <a:rPr lang="fr-FR" dirty="0" smtClean="0"/>
              <a:t>L’entrée « Votre Portail » dispose de deux sous-menus  « Vos contenus »  et « Menus et rubriques » qui illustrent que désormais, avec cette nouvelle version, il est possible d’éditer des contenus que l’on peut à façon assembler et publier dans différents espaces et rubriques.</a:t>
            </a:r>
            <a:endParaRPr lang="fr-FR" dirty="0"/>
          </a:p>
        </p:txBody>
      </p:sp>
    </p:spTree>
    <p:extLst>
      <p:ext uri="{BB962C8B-B14F-4D97-AF65-F5344CB8AC3E}">
        <p14:creationId xmlns:p14="http://schemas.microsoft.com/office/powerpoint/2010/main" val="1199420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42" y="1346582"/>
            <a:ext cx="3819525" cy="42576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44549" y="669619"/>
            <a:ext cx="4540102" cy="4801314"/>
          </a:xfrm>
          <a:prstGeom prst="rect">
            <a:avLst/>
          </a:prstGeom>
          <a:noFill/>
        </p:spPr>
        <p:txBody>
          <a:bodyPr wrap="square" rtlCol="0">
            <a:spAutoFit/>
          </a:bodyPr>
          <a:lstStyle/>
          <a:p>
            <a:pPr lvl="0"/>
            <a:r>
              <a:rPr lang="fr-FR" dirty="0" smtClean="0"/>
              <a:t>Ce </a:t>
            </a:r>
            <a:r>
              <a:rPr lang="fr-FR" dirty="0"/>
              <a:t>menu </a:t>
            </a:r>
            <a:r>
              <a:rPr lang="fr-FR" dirty="0" smtClean="0"/>
              <a:t>à </a:t>
            </a:r>
            <a:r>
              <a:rPr lang="fr-FR" dirty="0"/>
              <a:t>différentes entrées vous permet </a:t>
            </a:r>
            <a:r>
              <a:rPr lang="fr-FR" dirty="0" smtClean="0"/>
              <a:t>de modifier des </a:t>
            </a:r>
            <a:r>
              <a:rPr lang="fr-FR" dirty="0"/>
              <a:t>contenus existants ou d’en créer. De nouvelles possibilités sont proposées </a:t>
            </a:r>
            <a:r>
              <a:rPr lang="fr-FR" dirty="0" smtClean="0"/>
              <a:t>via ce menu d’édition : </a:t>
            </a:r>
            <a:endParaRPr lang="fr-FR" dirty="0"/>
          </a:p>
          <a:p>
            <a:pPr marL="285750" lvl="0" indent="-285750">
              <a:buFont typeface="Arial" panose="020B0604020202020204" pitchFamily="34" charset="0"/>
              <a:buChar char="•"/>
            </a:pPr>
            <a:r>
              <a:rPr lang="fr-FR" dirty="0" smtClean="0"/>
              <a:t>Possibilité de </a:t>
            </a:r>
            <a:r>
              <a:rPr lang="fr-FR" dirty="0"/>
              <a:t>regrouper différents contenus de même type (ex. des articles) ;</a:t>
            </a:r>
          </a:p>
          <a:p>
            <a:pPr marL="285750" lvl="0" indent="-285750">
              <a:buFont typeface="Arial" panose="020B0604020202020204" pitchFamily="34" charset="0"/>
              <a:buChar char="•"/>
            </a:pPr>
            <a:r>
              <a:rPr lang="fr-FR" dirty="0" smtClean="0"/>
              <a:t>Possibilité d’éditer une </a:t>
            </a:r>
            <a:r>
              <a:rPr lang="fr-FR" dirty="0"/>
              <a:t>sélection </a:t>
            </a:r>
            <a:r>
              <a:rPr lang="fr-FR" dirty="0" smtClean="0"/>
              <a:t>thématique (</a:t>
            </a:r>
            <a:r>
              <a:rPr lang="fr-FR" dirty="0"/>
              <a:t>ex. une liste de coups de cœur) </a:t>
            </a:r>
            <a:r>
              <a:rPr lang="fr-FR" dirty="0" smtClean="0"/>
              <a:t>en ajoutant une </a:t>
            </a:r>
            <a:r>
              <a:rPr lang="fr-FR" dirty="0"/>
              <a:t>image d’illustration </a:t>
            </a:r>
            <a:r>
              <a:rPr lang="fr-FR" dirty="0" smtClean="0"/>
              <a:t> et un mode </a:t>
            </a:r>
            <a:r>
              <a:rPr lang="fr-FR" dirty="0"/>
              <a:t>d’affichage (carrousel, liste, bloc…) différents </a:t>
            </a:r>
            <a:r>
              <a:rPr lang="fr-FR" dirty="0" smtClean="0"/>
              <a:t>;</a:t>
            </a:r>
          </a:p>
          <a:p>
            <a:pPr marL="285750" lvl="0" indent="-285750">
              <a:buFont typeface="Arial" panose="020B0604020202020204" pitchFamily="34" charset="0"/>
              <a:buChar char="•"/>
            </a:pPr>
            <a:r>
              <a:rPr lang="fr-FR" dirty="0" smtClean="0"/>
              <a:t>Présence d’une nouvelle rubrique pour gérer les ressources numériques payantes  ;</a:t>
            </a:r>
          </a:p>
          <a:p>
            <a:pPr marL="285750" indent="-285750">
              <a:buFont typeface="Arial" panose="020B0604020202020204" pitchFamily="34" charset="0"/>
              <a:buChar char="•"/>
            </a:pPr>
            <a:r>
              <a:rPr lang="fr-FR" dirty="0" smtClean="0"/>
              <a:t>Présence d’une </a:t>
            </a:r>
            <a:r>
              <a:rPr lang="fr-FR" dirty="0"/>
              <a:t>nouvelle rubrique «Images». Ce menu </a:t>
            </a:r>
            <a:r>
              <a:rPr lang="fr-FR" dirty="0" smtClean="0"/>
              <a:t>permet </a:t>
            </a:r>
            <a:r>
              <a:rPr lang="fr-FR" dirty="0"/>
              <a:t>de retrouver toutes vos images et d’en ajouter de nouvelles pour personnaliser </a:t>
            </a:r>
            <a:r>
              <a:rPr lang="fr-FR" dirty="0" smtClean="0"/>
              <a:t>le portail.</a:t>
            </a:r>
            <a:endParaRPr lang="fr-FR" dirty="0"/>
          </a:p>
        </p:txBody>
      </p:sp>
    </p:spTree>
    <p:extLst>
      <p:ext uri="{BB962C8B-B14F-4D97-AF65-F5344CB8AC3E}">
        <p14:creationId xmlns:p14="http://schemas.microsoft.com/office/powerpoint/2010/main" val="3838164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9" y="1217397"/>
            <a:ext cx="9076657" cy="377663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65814" y="350874"/>
            <a:ext cx="7410893" cy="523220"/>
          </a:xfrm>
          <a:prstGeom prst="rect">
            <a:avLst/>
          </a:prstGeom>
          <a:noFill/>
        </p:spPr>
        <p:txBody>
          <a:bodyPr wrap="square" rtlCol="0">
            <a:spAutoFit/>
          </a:bodyPr>
          <a:lstStyle/>
          <a:p>
            <a:r>
              <a:rPr lang="fr-FR" sz="2800" dirty="0" smtClean="0"/>
              <a:t>Publier et gérer des actualités </a:t>
            </a:r>
            <a:endParaRPr lang="fr-FR" sz="2800" dirty="0"/>
          </a:p>
        </p:txBody>
      </p:sp>
    </p:spTree>
    <p:extLst>
      <p:ext uri="{BB962C8B-B14F-4D97-AF65-F5344CB8AC3E}">
        <p14:creationId xmlns:p14="http://schemas.microsoft.com/office/powerpoint/2010/main" val="3582785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48" y="254777"/>
            <a:ext cx="7651603" cy="487074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59" y="5562081"/>
            <a:ext cx="7799314" cy="1282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201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843329"/>
            <a:ext cx="9061450" cy="48196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292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6" y="1424762"/>
            <a:ext cx="8883520" cy="515036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1806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31" y="1319432"/>
            <a:ext cx="3886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9182" y="543665"/>
            <a:ext cx="6570901" cy="523220"/>
          </a:xfrm>
          <a:prstGeom prst="rect">
            <a:avLst/>
          </a:prstGeom>
        </p:spPr>
        <p:txBody>
          <a:bodyPr wrap="none">
            <a:spAutoFit/>
          </a:bodyPr>
          <a:lstStyle/>
          <a:p>
            <a:r>
              <a:rPr lang="fr-FR" sz="2800" dirty="0"/>
              <a:t>Publier et gérer des </a:t>
            </a:r>
            <a:r>
              <a:rPr lang="fr-FR" sz="2800" dirty="0" smtClean="0"/>
              <a:t>sélections thématiques </a:t>
            </a:r>
            <a:endParaRPr lang="fr-FR" sz="2800" dirty="0"/>
          </a:p>
        </p:txBody>
      </p:sp>
    </p:spTree>
    <p:extLst>
      <p:ext uri="{BB962C8B-B14F-4D97-AF65-F5344CB8AC3E}">
        <p14:creationId xmlns:p14="http://schemas.microsoft.com/office/powerpoint/2010/main" val="1162960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19" y="1350678"/>
            <a:ext cx="8468751" cy="328770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014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63" y="1"/>
            <a:ext cx="5732585" cy="373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730" y="3833105"/>
            <a:ext cx="4229283" cy="302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728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935502"/>
            <a:ext cx="7776834" cy="46715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88345"/>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872904"/>
            <a:ext cx="8801100" cy="54737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1450" y="160892"/>
            <a:ext cx="6573851" cy="523220"/>
          </a:xfrm>
          <a:prstGeom prst="rect">
            <a:avLst/>
          </a:prstGeom>
        </p:spPr>
        <p:txBody>
          <a:bodyPr wrap="none">
            <a:spAutoFit/>
          </a:bodyPr>
          <a:lstStyle/>
          <a:p>
            <a:r>
              <a:rPr lang="fr-FR" sz="2800" dirty="0"/>
              <a:t>Publier et gérer </a:t>
            </a:r>
            <a:r>
              <a:rPr lang="fr-FR" sz="2800" dirty="0" smtClean="0"/>
              <a:t>des ressources numériques </a:t>
            </a:r>
            <a:endParaRPr lang="fr-FR" sz="2800" dirty="0"/>
          </a:p>
        </p:txBody>
      </p:sp>
    </p:spTree>
    <p:extLst>
      <p:ext uri="{BB962C8B-B14F-4D97-AF65-F5344CB8AC3E}">
        <p14:creationId xmlns:p14="http://schemas.microsoft.com/office/powerpoint/2010/main" val="591306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16000"/>
            <a:ext cx="5905500" cy="48260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429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75" y="1788503"/>
            <a:ext cx="8882702" cy="338137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557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085850"/>
            <a:ext cx="8782050"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797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844550"/>
            <a:ext cx="8820150" cy="51689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490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10" y="1691723"/>
            <a:ext cx="8783910" cy="357153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1591" y="745683"/>
            <a:ext cx="6486135" cy="523220"/>
          </a:xfrm>
          <a:prstGeom prst="rect">
            <a:avLst/>
          </a:prstGeom>
        </p:spPr>
        <p:txBody>
          <a:bodyPr wrap="none">
            <a:spAutoFit/>
          </a:bodyPr>
          <a:lstStyle/>
          <a:p>
            <a:r>
              <a:rPr lang="fr-FR" sz="2800" dirty="0"/>
              <a:t>Publier et gérer </a:t>
            </a:r>
            <a:r>
              <a:rPr lang="fr-FR" sz="2800" dirty="0" smtClean="0"/>
              <a:t>une bibliothèque d’images </a:t>
            </a:r>
            <a:endParaRPr lang="fr-FR" sz="2800" dirty="0"/>
          </a:p>
        </p:txBody>
      </p:sp>
    </p:spTree>
    <p:extLst>
      <p:ext uri="{BB962C8B-B14F-4D97-AF65-F5344CB8AC3E}">
        <p14:creationId xmlns:p14="http://schemas.microsoft.com/office/powerpoint/2010/main" val="23467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8" y="1261663"/>
            <a:ext cx="8452883" cy="46129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216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65396"/>
            <a:ext cx="1702693" cy="2383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693" y="2572220"/>
            <a:ext cx="7441307" cy="299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8015" y="341646"/>
            <a:ext cx="7217617" cy="954107"/>
          </a:xfrm>
          <a:prstGeom prst="rect">
            <a:avLst/>
          </a:prstGeom>
        </p:spPr>
        <p:txBody>
          <a:bodyPr wrap="none">
            <a:spAutoFit/>
          </a:bodyPr>
          <a:lstStyle/>
          <a:p>
            <a:r>
              <a:rPr lang="fr-FR" sz="2800" dirty="0"/>
              <a:t>Publier et gérer des </a:t>
            </a:r>
            <a:r>
              <a:rPr lang="fr-FR" sz="2800" dirty="0" smtClean="0"/>
              <a:t>sites internet, les regrouper </a:t>
            </a:r>
          </a:p>
          <a:p>
            <a:r>
              <a:rPr lang="fr-FR" sz="2800" dirty="0" smtClean="0"/>
              <a:t>en catégories puis en sitothèques</a:t>
            </a:r>
            <a:endParaRPr lang="fr-FR" sz="2800" dirty="0"/>
          </a:p>
        </p:txBody>
      </p:sp>
    </p:spTree>
    <p:extLst>
      <p:ext uri="{BB962C8B-B14F-4D97-AF65-F5344CB8AC3E}">
        <p14:creationId xmlns:p14="http://schemas.microsoft.com/office/powerpoint/2010/main" val="3418692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742950"/>
            <a:ext cx="8020050" cy="53721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3064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64" y="3314461"/>
            <a:ext cx="8807010" cy="298395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1268523"/>
            <a:ext cx="4153119" cy="177586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 y="394808"/>
            <a:ext cx="6175345" cy="523220"/>
          </a:xfrm>
          <a:prstGeom prst="rect">
            <a:avLst/>
          </a:prstGeom>
        </p:spPr>
        <p:txBody>
          <a:bodyPr wrap="none">
            <a:spAutoFit/>
          </a:bodyPr>
          <a:lstStyle/>
          <a:p>
            <a:r>
              <a:rPr lang="fr-FR" sz="2800" dirty="0" smtClean="0"/>
              <a:t>Gérer l’arborescence d’un portail e-sidoc </a:t>
            </a:r>
            <a:endParaRPr lang="fr-FR" sz="2800" dirty="0"/>
          </a:p>
        </p:txBody>
      </p:sp>
    </p:spTree>
    <p:extLst>
      <p:ext uri="{BB962C8B-B14F-4D97-AF65-F5344CB8AC3E}">
        <p14:creationId xmlns:p14="http://schemas.microsoft.com/office/powerpoint/2010/main" val="9764301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1" y="1523755"/>
            <a:ext cx="8946296" cy="363908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713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91" y="181076"/>
            <a:ext cx="7603587" cy="388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344" y="3319075"/>
            <a:ext cx="7213795" cy="341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4060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8" y="1619300"/>
            <a:ext cx="8936451" cy="367015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677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668" y="1672012"/>
            <a:ext cx="3895725" cy="34099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7" y="839221"/>
            <a:ext cx="8717147" cy="83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79828" y="5359790"/>
            <a:ext cx="8222566" cy="923330"/>
          </a:xfrm>
          <a:prstGeom prst="rect">
            <a:avLst/>
          </a:prstGeom>
          <a:noFill/>
        </p:spPr>
        <p:txBody>
          <a:bodyPr wrap="square" rtlCol="0">
            <a:spAutoFit/>
          </a:bodyPr>
          <a:lstStyle/>
          <a:p>
            <a:r>
              <a:rPr lang="fr-FR" dirty="0"/>
              <a:t>Ce menu met à </a:t>
            </a:r>
            <a:r>
              <a:rPr lang="fr-FR" dirty="0" smtClean="0"/>
              <a:t>disposition </a:t>
            </a:r>
            <a:r>
              <a:rPr lang="fr-FR" dirty="0"/>
              <a:t>différentes fonctionnalités pour assurer la modération des avis soumis et si besoin adresser des conseils de réécriture ou des commentaires aux auteurs des </a:t>
            </a:r>
            <a:r>
              <a:rPr lang="fr-FR" dirty="0" smtClean="0"/>
              <a:t>avis. </a:t>
            </a:r>
            <a:endParaRPr lang="fr-FR" dirty="0"/>
          </a:p>
        </p:txBody>
      </p:sp>
    </p:spTree>
    <p:extLst>
      <p:ext uri="{BB962C8B-B14F-4D97-AF65-F5344CB8AC3E}">
        <p14:creationId xmlns:p14="http://schemas.microsoft.com/office/powerpoint/2010/main" val="3770976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06" y="1072418"/>
            <a:ext cx="8923207" cy="339407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812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5" y="1742825"/>
            <a:ext cx="8841545" cy="360104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653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92" y="823791"/>
            <a:ext cx="8648383" cy="422651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61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25" y="3307774"/>
            <a:ext cx="6491650" cy="332694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25" y="212649"/>
            <a:ext cx="6490496" cy="286608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1712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066" y="1672012"/>
            <a:ext cx="4000500" cy="28479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47" y="839221"/>
            <a:ext cx="8717147" cy="83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72794" y="5127674"/>
            <a:ext cx="8391378" cy="1384995"/>
          </a:xfrm>
          <a:prstGeom prst="rect">
            <a:avLst/>
          </a:prstGeom>
          <a:noFill/>
        </p:spPr>
        <p:txBody>
          <a:bodyPr wrap="square" rtlCol="0">
            <a:spAutoFit/>
          </a:bodyPr>
          <a:lstStyle/>
          <a:p>
            <a:r>
              <a:rPr lang="fr-FR" sz="2800" dirty="0" smtClean="0"/>
              <a:t>Intégration d’un nouveau module statistique d’usages, module non dépendant d’un outil tiers à la différence de la V1 d’e-sidoc. </a:t>
            </a:r>
            <a:endParaRPr lang="fr-FR" sz="2800" dirty="0"/>
          </a:p>
        </p:txBody>
      </p:sp>
    </p:spTree>
    <p:extLst>
      <p:ext uri="{BB962C8B-B14F-4D97-AF65-F5344CB8AC3E}">
        <p14:creationId xmlns:p14="http://schemas.microsoft.com/office/powerpoint/2010/main" val="511052201"/>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2" y="729972"/>
            <a:ext cx="9009132" cy="423592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87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895350"/>
            <a:ext cx="8997950" cy="50673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995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127125"/>
            <a:ext cx="8864600" cy="46037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0947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06" y="1124718"/>
            <a:ext cx="8198030" cy="478301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0478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93" y="956930"/>
            <a:ext cx="7652385" cy="521779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458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8" y="127591"/>
            <a:ext cx="8385741" cy="213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740" y="2261302"/>
            <a:ext cx="6598728" cy="358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9054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84" y="2222205"/>
            <a:ext cx="8292432" cy="440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8" y="127591"/>
            <a:ext cx="8385741" cy="213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407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797" y="1672012"/>
            <a:ext cx="3282782" cy="249847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 y="839221"/>
            <a:ext cx="8717147" cy="83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880" y="2031852"/>
            <a:ext cx="4937760" cy="4524315"/>
          </a:xfrm>
          <a:prstGeom prst="rect">
            <a:avLst/>
          </a:prstGeom>
        </p:spPr>
        <p:txBody>
          <a:bodyPr wrap="square">
            <a:spAutoFit/>
          </a:bodyPr>
          <a:lstStyle/>
          <a:p>
            <a:r>
              <a:rPr lang="fr-FR" sz="2400" dirty="0"/>
              <a:t>Ce menu </a:t>
            </a:r>
            <a:r>
              <a:rPr lang="fr-FR" sz="2400" dirty="0" smtClean="0"/>
              <a:t>permet notamment :</a:t>
            </a:r>
            <a:endParaRPr lang="fr-FR" sz="2400" dirty="0"/>
          </a:p>
          <a:p>
            <a:pPr marL="285750" indent="-285750">
              <a:buFont typeface="Calibri" panose="020F0502020204030204" pitchFamily="34" charset="0"/>
              <a:buChar char="⁻"/>
            </a:pPr>
            <a:r>
              <a:rPr lang="fr-FR" sz="2400" dirty="0" smtClean="0"/>
              <a:t>de </a:t>
            </a:r>
            <a:r>
              <a:rPr lang="fr-FR" sz="2400" dirty="0"/>
              <a:t>gérer des fonctionnalités au niveau du moteur de recherche </a:t>
            </a:r>
          </a:p>
          <a:p>
            <a:pPr marL="285750" indent="-285750">
              <a:buFont typeface="Calibri" panose="020F0502020204030204" pitchFamily="34" charset="0"/>
              <a:buChar char="⁻"/>
            </a:pPr>
            <a:r>
              <a:rPr lang="fr-FR" sz="2400" dirty="0" smtClean="0"/>
              <a:t>d’activer </a:t>
            </a:r>
            <a:r>
              <a:rPr lang="fr-FR" sz="2400" dirty="0"/>
              <a:t>certaines fonctionnalités comme la saisie d’avis de lecture, la demande de réservation depuis les résultats de votre catalogue ou la recherche sur d’autres catalogues d’établissements </a:t>
            </a:r>
          </a:p>
          <a:p>
            <a:pPr marL="285750" indent="-285750">
              <a:buFont typeface="Calibri" panose="020F0502020204030204" pitchFamily="34" charset="0"/>
              <a:buChar char="⁻"/>
            </a:pPr>
            <a:r>
              <a:rPr lang="fr-FR" sz="2400" dirty="0" smtClean="0"/>
              <a:t>d’activer </a:t>
            </a:r>
            <a:r>
              <a:rPr lang="fr-FR" sz="2400" dirty="0"/>
              <a:t>l’interconnexion entre </a:t>
            </a:r>
            <a:r>
              <a:rPr lang="fr-FR" sz="2400" dirty="0" smtClean="0"/>
              <a:t>un </a:t>
            </a:r>
            <a:r>
              <a:rPr lang="fr-FR" sz="2400" dirty="0"/>
              <a:t>portail et l’ENT ou le service PRONOTE </a:t>
            </a:r>
            <a:r>
              <a:rPr lang="fr-FR" sz="2400" dirty="0" smtClean="0"/>
              <a:t>d’un établissement</a:t>
            </a:r>
            <a:r>
              <a:rPr lang="fr-FR" sz="2400" dirty="0"/>
              <a:t>.</a:t>
            </a:r>
          </a:p>
        </p:txBody>
      </p:sp>
    </p:spTree>
    <p:extLst>
      <p:ext uri="{BB962C8B-B14F-4D97-AF65-F5344CB8AC3E}">
        <p14:creationId xmlns:p14="http://schemas.microsoft.com/office/powerpoint/2010/main" val="30553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11" y="1428946"/>
            <a:ext cx="8738772" cy="460128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640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0" y="1413770"/>
            <a:ext cx="8739963" cy="429773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70120" y="637953"/>
            <a:ext cx="7634178" cy="523220"/>
          </a:xfrm>
          <a:prstGeom prst="rect">
            <a:avLst/>
          </a:prstGeom>
          <a:noFill/>
        </p:spPr>
        <p:txBody>
          <a:bodyPr wrap="square" rtlCol="0">
            <a:spAutoFit/>
          </a:bodyPr>
          <a:lstStyle/>
          <a:p>
            <a:r>
              <a:rPr lang="fr-FR" sz="2800" dirty="0" smtClean="0"/>
              <a:t>Un portail d’atelier Canopé en version 2</a:t>
            </a:r>
            <a:endParaRPr lang="fr-FR" sz="2800" dirty="0"/>
          </a:p>
        </p:txBody>
      </p:sp>
    </p:spTree>
    <p:extLst>
      <p:ext uri="{BB962C8B-B14F-4D97-AF65-F5344CB8AC3E}">
        <p14:creationId xmlns:p14="http://schemas.microsoft.com/office/powerpoint/2010/main" val="10872997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02" y="2123928"/>
            <a:ext cx="8788351" cy="351721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301646"/>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009650"/>
            <a:ext cx="8216900" cy="48387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4002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825500"/>
            <a:ext cx="8769350" cy="52070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61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644525"/>
            <a:ext cx="7835900" cy="55689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788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 y="1305024"/>
            <a:ext cx="8004517" cy="289848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111" y="4203511"/>
            <a:ext cx="7504145" cy="217930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7500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2019300"/>
            <a:ext cx="8267700" cy="2819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199854"/>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85" y="1745371"/>
            <a:ext cx="8638345" cy="385163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4745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4549" y="801962"/>
            <a:ext cx="8371913" cy="5693866"/>
          </a:xfrm>
          <a:prstGeom prst="rect">
            <a:avLst/>
          </a:prstGeom>
          <a:noFill/>
        </p:spPr>
        <p:txBody>
          <a:bodyPr wrap="square" rtlCol="0">
            <a:spAutoFit/>
          </a:bodyPr>
          <a:lstStyle/>
          <a:p>
            <a:r>
              <a:rPr lang="fr-FR" sz="2400" dirty="0" smtClean="0"/>
              <a:t>Outre les fonctionnalités, la nouvelle plateforme des 8000 portails e-</a:t>
            </a:r>
            <a:r>
              <a:rPr lang="fr-FR" sz="2400" dirty="0" err="1" smtClean="0"/>
              <a:t>sidoc</a:t>
            </a:r>
            <a:r>
              <a:rPr lang="fr-FR" sz="2400" dirty="0" smtClean="0"/>
              <a:t> va permettre de :</a:t>
            </a:r>
          </a:p>
          <a:p>
            <a:pPr marL="342900" indent="-342900">
              <a:buFont typeface="Arial" panose="020B0604020202020204" pitchFamily="34" charset="0"/>
              <a:buChar char="•"/>
            </a:pPr>
            <a:endParaRPr lang="fr-FR" sz="2400" dirty="0" smtClean="0"/>
          </a:p>
          <a:p>
            <a:pPr marL="342900" indent="-342900" algn="just">
              <a:buFontTx/>
              <a:buChar char="-"/>
            </a:pPr>
            <a:r>
              <a:rPr lang="fr-FR" sz="2400" dirty="0" smtClean="0"/>
              <a:t>améliorer les performances d’indexation des fichiers envoyés par les connecteurs BCDI-e-</a:t>
            </a:r>
            <a:r>
              <a:rPr lang="fr-FR" sz="2400" dirty="0" err="1" smtClean="0"/>
              <a:t>sidoc</a:t>
            </a:r>
            <a:r>
              <a:rPr lang="fr-FR" sz="2400" dirty="0"/>
              <a:t> </a:t>
            </a:r>
            <a:r>
              <a:rPr lang="fr-FR" sz="2400" dirty="0" smtClean="0"/>
              <a:t>pour traiter plus rapidement les changements effectués dans BCDI (création de nouvelles notices par exemple)</a:t>
            </a:r>
          </a:p>
          <a:p>
            <a:pPr marL="342900" indent="-342900" algn="just">
              <a:buFontTx/>
              <a:buChar char="-"/>
            </a:pPr>
            <a:endParaRPr lang="fr-FR" sz="2400" dirty="0"/>
          </a:p>
          <a:p>
            <a:pPr marL="342900" indent="-342900" algn="just">
              <a:buFontTx/>
              <a:buChar char="-"/>
            </a:pPr>
            <a:r>
              <a:rPr lang="fr-FR" sz="2400" dirty="0" smtClean="0"/>
              <a:t>renforcer la sécurité de la plateforme pour contrer les tentatives d’intrusion de contenus délictueux,  de vol de données et la malveillance (attaques pour rendre KO la plateforme) et garantir les exigences en matière de RGPD.</a:t>
            </a:r>
            <a:endParaRPr lang="fr-FR" sz="2400" dirty="0" smtClean="0"/>
          </a:p>
          <a:p>
            <a:endParaRPr lang="fr-FR" sz="2400" dirty="0"/>
          </a:p>
          <a:p>
            <a:endParaRPr lang="fr-FR" sz="2400" dirty="0"/>
          </a:p>
          <a:p>
            <a:endParaRPr lang="fr-FR" sz="2800" dirty="0"/>
          </a:p>
        </p:txBody>
      </p:sp>
    </p:spTree>
    <p:extLst>
      <p:ext uri="{BB962C8B-B14F-4D97-AF65-F5344CB8AC3E}">
        <p14:creationId xmlns:p14="http://schemas.microsoft.com/office/powerpoint/2010/main" val="2296370618"/>
      </p:ext>
    </p:extLst>
  </p:cSld>
  <p:clrMapOvr>
    <a:masterClrMapping/>
  </p:clrMapOvr>
</p:sld>
</file>

<file path=ppt/theme/theme1.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3905</TotalTime>
  <Words>900</Words>
  <Application>Microsoft Office PowerPoint</Application>
  <PresentationFormat>Affichage à l'écran (4:3)</PresentationFormat>
  <Paragraphs>99</Paragraphs>
  <Slides>97</Slides>
  <Notes>6</Notes>
  <HiddenSlides>0</HiddenSlides>
  <MMClips>0</MMClips>
  <ScaleCrop>false</ScaleCrop>
  <HeadingPairs>
    <vt:vector size="4" baseType="variant">
      <vt:variant>
        <vt:lpstr>Thème</vt:lpstr>
      </vt:variant>
      <vt:variant>
        <vt:i4>2</vt:i4>
      </vt:variant>
      <vt:variant>
        <vt:lpstr>Titres des diapositives</vt:lpstr>
      </vt:variant>
      <vt:variant>
        <vt:i4>97</vt:i4>
      </vt:variant>
    </vt:vector>
  </HeadingPairs>
  <TitlesOfParts>
    <vt:vector size="99" baseType="lpstr">
      <vt:lpstr>Conception personnalisée</vt:lpstr>
      <vt:lpstr>1_Conception personnalisée</vt:lpstr>
      <vt:lpstr>Découverte  de LA Nouvelle version  du portail documentaire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Huber Gaëlle</dc:creator>
  <cp:lastModifiedBy>Christelle Fillonneau</cp:lastModifiedBy>
  <cp:revision>193</cp:revision>
  <cp:lastPrinted>2019-10-15T14:25:07Z</cp:lastPrinted>
  <dcterms:created xsi:type="dcterms:W3CDTF">2014-02-20T09:19:29Z</dcterms:created>
  <dcterms:modified xsi:type="dcterms:W3CDTF">2019-11-22T11:20:14Z</dcterms:modified>
</cp:coreProperties>
</file>